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9"/>
  </p:notesMasterIdLst>
  <p:sldIdLst>
    <p:sldId id="256" r:id="rId2"/>
    <p:sldId id="261" r:id="rId3"/>
    <p:sldId id="262" r:id="rId4"/>
    <p:sldId id="263" r:id="rId5"/>
    <p:sldId id="264" r:id="rId6"/>
    <p:sldId id="265" r:id="rId7"/>
    <p:sldId id="266" r:id="rId8"/>
    <p:sldId id="267" r:id="rId9"/>
    <p:sldId id="309"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4" r:id="rId33"/>
    <p:sldId id="290" r:id="rId34"/>
    <p:sldId id="292" r:id="rId35"/>
    <p:sldId id="291" r:id="rId36"/>
    <p:sldId id="293" r:id="rId37"/>
    <p:sldId id="295" r:id="rId38"/>
    <p:sldId id="296" r:id="rId39"/>
    <p:sldId id="297" r:id="rId40"/>
    <p:sldId id="298" r:id="rId41"/>
    <p:sldId id="299" r:id="rId42"/>
    <p:sldId id="300" r:id="rId43"/>
    <p:sldId id="310" r:id="rId44"/>
    <p:sldId id="301" r:id="rId45"/>
    <p:sldId id="302" r:id="rId46"/>
    <p:sldId id="303" r:id="rId47"/>
    <p:sldId id="307" r:id="rId4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3" d="100"/>
          <a:sy n="53" d="100"/>
        </p:scale>
        <p:origin x="102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4ee2d22e2c_0_6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4ee2d22e2c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437a1708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437a1708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4ee2d22e2c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4ee2d22e2c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see the sun move around the earth.  I’m not moving.  The sun is, right?</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4ee2d22e2c_0_7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4ee2d22e2c_0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7437a1708d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7437a1708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437a1708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437a1708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4ee2d22e2c_0_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4ee2d22e2c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437a1708d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7437a1708d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ee2d22e2c_0_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ee2d22e2c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4ee2d22e2c_0_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4ee2d22e2c_0_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natural philosophers were focused on finding out how nature works so they could create predict natural phenomena like the weather and create technologies that used water and air dynamics to improve the lives of their citizens.  Thales predicted that there would be a bumper crop of olives and got rich.</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4ee2d22e2c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4ee2d22e2c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said all these appearances (earth, water, air, fire) are all just a manifestation of one underlying substance, just as ice, water and water vapor are different states of water.  On the surface we see entropy and random fluctuations but at the depth there is silence and order.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ee2d22e2c_0_7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ee2d22e2c_0_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7437a1708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7437a1708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ee2d22e2c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4ee2d22e2c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4ee2d22e2c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4ee2d22e2c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Small particles constitute everything.  Even air is physical; it must be made up of the same kind of tiny particles as water and earth.</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4ee2d22e2c_0_5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4ee2d22e2c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ee2d22e2c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ee2d22e2c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ee2d22e2c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ee2d22e2c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Get 3 volunteers: One is the bow, one the arrow and the third is the target.</a:t>
            </a:r>
            <a:endParaRPr/>
          </a:p>
          <a:p>
            <a:pPr marL="0" lvl="0" indent="0" algn="l" rtl="0">
              <a:spcBef>
                <a:spcPts val="0"/>
              </a:spcBef>
              <a:spcAft>
                <a:spcPts val="0"/>
              </a:spcAft>
              <a:buNone/>
            </a:pPr>
            <a:r>
              <a:rPr lang="en"/>
              <a:t>If we halve the distance forever then the arrow never gets to the target.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ee2d22e2c_0_5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ee2d22e2c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Because space and time are not infinitely divisible.  On the U:F poster point to the Planck Scale and show how there is a limit to how small physics allows space and time to be - 10-34 meters.  Also that this mirrors the range of the mind/consciousness.  There is a Source of Physical Creation and a Source of thought.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4ee2d22e2c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4ee2d22e2c_0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Everything is made of atoms, including us.  So what are the implications of this?</a:t>
            </a:r>
            <a:endParaRPr/>
          </a:p>
          <a:p>
            <a:pPr marL="457200" lvl="0" indent="-298450" algn="l" rtl="0">
              <a:spcBef>
                <a:spcPts val="0"/>
              </a:spcBef>
              <a:spcAft>
                <a:spcPts val="0"/>
              </a:spcAft>
              <a:buSzPts val="1100"/>
              <a:buAutoNum type="arabicPeriod"/>
            </a:pPr>
            <a:r>
              <a:rPr lang="en"/>
              <a:t>Inspiration/Insight leading to Premise(s)</a:t>
            </a:r>
            <a:endParaRPr/>
          </a:p>
          <a:p>
            <a:pPr marL="457200" lvl="0" indent="-298450" algn="l" rtl="0">
              <a:spcBef>
                <a:spcPts val="0"/>
              </a:spcBef>
              <a:spcAft>
                <a:spcPts val="0"/>
              </a:spcAft>
              <a:buSzPts val="1100"/>
              <a:buAutoNum type="arabicPeriod"/>
            </a:pPr>
            <a:r>
              <a:rPr lang="en"/>
              <a:t>Deduce consequences/implications</a:t>
            </a:r>
            <a:endParaRPr/>
          </a:p>
          <a:p>
            <a:pPr marL="457200" lvl="0" indent="-298450" algn="l" rtl="0">
              <a:spcBef>
                <a:spcPts val="0"/>
              </a:spcBef>
              <a:spcAft>
                <a:spcPts val="0"/>
              </a:spcAft>
              <a:buSzPts val="1100"/>
              <a:buAutoNum type="arabicPeriod"/>
            </a:pPr>
            <a:r>
              <a:rPr lang="en"/>
              <a:t>Test them</a:t>
            </a:r>
            <a:endParaRPr/>
          </a:p>
          <a:p>
            <a:pPr marL="457200" lvl="0" indent="-298450" algn="l" rtl="0">
              <a:spcBef>
                <a:spcPts val="0"/>
              </a:spcBef>
              <a:spcAft>
                <a:spcPts val="0"/>
              </a:spcAft>
              <a:buSzPts val="1100"/>
              <a:buAutoNum type="arabicPeriod"/>
            </a:pPr>
            <a:r>
              <a:rPr lang="en"/>
              <a:t>How does it hold up?</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ee2d22e2c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ee2d22e2c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4ee2d22e2c_0_6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4ee2d22e2c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agree?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talked this morning about how the nature of life is to grow and how part of that process of growing up, for instance, involves our perspective shifting as we grow.  This afternoon we are going to discuss how Science grows, how expanding our paradigm, the perspective of science, mirrors how our perspective expands as we grow from an embryo to maturity.  The history of science is a history of the expansion of our world-view to include the entire cosmos - smaller than the smallest and the bigger than the biggest - to the boundless depths of consciousness.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4ee2d22e2c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4ee2d22e2c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7437a1708d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7437a1708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5fb692901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5fb69290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f608ee8d3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f608ee8d3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4ee2d22e2c_0_6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4ee2d22e2c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Does research validate that everything is made of atoms?  Are atoms the smallest constituent of the physical universe; are they indestructible, indivisible, localized pieces of matter as the Atomists surmised.</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4ee2d22e2c_0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4ee2d22e2c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4f7b5fa98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4f7b5fa98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4ee2d22e2c_0_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4ee2d22e2c_0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4f608ee8d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4f608ee8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fb692901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fb692901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4ee2d22e2c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4ee2d22e2c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tend to think that science progresses in a linear fashion in a straight line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4f7b5fa9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4f7b5fa9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7437a1708d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7437a1708d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7437a1708d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7437a1708d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4ee2d22e2c_0_8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4ee2d22e2c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4ee2d22e2c_0_6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4ee2d22e2c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4ee2d22e2c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4ee2d22e2c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ee2d22e2c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ee2d22e2c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paradigm tells us what is what is real - what is true.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4ee2d22e2c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4ee2d22e2c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happens when it shifts?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437a1708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7437a1708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4ee2d22e2c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4ee2d22e2c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Can you imagine the stir this caused?  </a:t>
            </a:r>
            <a:r>
              <a:rPr lang="en">
                <a:solidFill>
                  <a:schemeClr val="dk1"/>
                </a:solidFill>
              </a:rPr>
              <a:t>Can you blame Copernicus for not publishing his theory while he was alive?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437a1708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7437a1708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3.jp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0.jpg"/><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8.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2797175"/>
            <a:ext cx="8520600" cy="159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i="1">
                <a:solidFill>
                  <a:srgbClr val="274E13"/>
                </a:solidFill>
              </a:rPr>
              <a:t>Modern Science Discovers </a:t>
            </a:r>
            <a:endParaRPr i="1">
              <a:solidFill>
                <a:srgbClr val="274E13"/>
              </a:solidFill>
            </a:endParaRPr>
          </a:p>
          <a:p>
            <a:pPr marL="0" lvl="0" indent="0" algn="ctr" rtl="0">
              <a:spcBef>
                <a:spcPts val="0"/>
              </a:spcBef>
              <a:spcAft>
                <a:spcPts val="0"/>
              </a:spcAft>
              <a:buNone/>
            </a:pPr>
            <a:r>
              <a:rPr lang="en" i="1">
                <a:solidFill>
                  <a:srgbClr val="274E13"/>
                </a:solidFill>
              </a:rPr>
              <a:t>the Revival of an Ancient Science</a:t>
            </a:r>
            <a:endParaRPr i="1">
              <a:solidFill>
                <a:srgbClr val="274E13"/>
              </a:solidFill>
            </a:endParaRPr>
          </a:p>
          <a:p>
            <a:pPr marL="0" lvl="0" indent="0" algn="ctr" rtl="0">
              <a:spcBef>
                <a:spcPts val="0"/>
              </a:spcBef>
              <a:spcAft>
                <a:spcPts val="0"/>
              </a:spcAft>
              <a:buNone/>
            </a:pPr>
            <a:r>
              <a:rPr lang="en" i="1">
                <a:solidFill>
                  <a:srgbClr val="9900FF"/>
                </a:solidFill>
              </a:rPr>
              <a:t>Personal Experience</a:t>
            </a:r>
            <a:endParaRPr i="1">
              <a:solidFill>
                <a:srgbClr val="9900FF"/>
              </a:solidFill>
            </a:endParaRPr>
          </a:p>
        </p:txBody>
      </p:sp>
      <p:sp>
        <p:nvSpPr>
          <p:cNvPr id="55" name="Google Shape;55;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0000FF"/>
                </a:solidFill>
              </a:rPr>
              <a:t>The Science and Technology of Consciousness</a:t>
            </a:r>
            <a:endParaRPr>
              <a:solidFill>
                <a:srgbClr val="0000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Competing Theories: Ptolemy vs. Copernicus</a:t>
            </a:r>
            <a:endParaRPr dirty="0"/>
          </a:p>
        </p:txBody>
      </p:sp>
      <p:sp>
        <p:nvSpPr>
          <p:cNvPr id="134" name="Google Shape;134;p25"/>
          <p:cNvSpPr txBox="1">
            <a:spLocks noGrp="1"/>
          </p:cNvSpPr>
          <p:nvPr>
            <p:ph type="body" idx="1"/>
          </p:nvPr>
        </p:nvSpPr>
        <p:spPr>
          <a:xfrm>
            <a:off x="311700" y="1152475"/>
            <a:ext cx="8520600" cy="35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r>
              <a:rPr lang="en" b="1" dirty="0"/>
              <a:t>             The Old Theory                                         The New Theory</a:t>
            </a:r>
            <a:endParaRPr b="1" dirty="0"/>
          </a:p>
        </p:txBody>
      </p:sp>
      <p:pic>
        <p:nvPicPr>
          <p:cNvPr id="135" name="Google Shape;135;p25" descr="Image result for copernican revolution "/>
          <p:cNvPicPr preferRelativeResize="0"/>
          <p:nvPr/>
        </p:nvPicPr>
        <p:blipFill>
          <a:blip r:embed="rId3">
            <a:alphaModFix/>
          </a:blip>
          <a:stretch>
            <a:fillRect/>
          </a:stretch>
        </p:blipFill>
        <p:spPr>
          <a:xfrm>
            <a:off x="4625375" y="1494825"/>
            <a:ext cx="3583125" cy="2540725"/>
          </a:xfrm>
          <a:prstGeom prst="rect">
            <a:avLst/>
          </a:prstGeom>
          <a:noFill/>
          <a:ln>
            <a:noFill/>
          </a:ln>
        </p:spPr>
      </p:pic>
      <p:pic>
        <p:nvPicPr>
          <p:cNvPr id="136" name="Google Shape;136;p25" descr="Image result for ptolemy model of the universe"/>
          <p:cNvPicPr preferRelativeResize="0"/>
          <p:nvPr/>
        </p:nvPicPr>
        <p:blipFill>
          <a:blip r:embed="rId4">
            <a:alphaModFix/>
          </a:blip>
          <a:stretch>
            <a:fillRect/>
          </a:stretch>
        </p:blipFill>
        <p:spPr>
          <a:xfrm>
            <a:off x="655250" y="1494825"/>
            <a:ext cx="3040950" cy="2731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a:spLocks noGrp="1"/>
          </p:cNvSpPr>
          <p:nvPr>
            <p:ph type="title"/>
          </p:nvPr>
        </p:nvSpPr>
        <p:spPr>
          <a:xfrm>
            <a:off x="311700" y="164592"/>
            <a:ext cx="8520600" cy="853133"/>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dirty="0"/>
              <a:t>      ‘</a:t>
            </a:r>
            <a:r>
              <a:rPr lang="en" dirty="0">
                <a:solidFill>
                  <a:srgbClr val="FF0000"/>
                </a:solidFill>
              </a:rPr>
              <a:t>Seeing the Sun Move</a:t>
            </a:r>
            <a:r>
              <a:rPr lang="en" dirty="0"/>
              <a:t>’ around the Earth?</a:t>
            </a:r>
            <a:br>
              <a:rPr lang="en" dirty="0"/>
            </a:br>
            <a:r>
              <a:rPr lang="en" dirty="0"/>
              <a:t>                </a:t>
            </a:r>
            <a:endParaRPr sz="2400" dirty="0">
              <a:solidFill>
                <a:schemeClr val="accent1"/>
              </a:solidFill>
            </a:endParaRPr>
          </a:p>
        </p:txBody>
      </p:sp>
      <p:sp>
        <p:nvSpPr>
          <p:cNvPr id="142" name="Google Shape;142;p26"/>
          <p:cNvSpPr txBox="1">
            <a:spLocks noGrp="1"/>
          </p:cNvSpPr>
          <p:nvPr>
            <p:ph type="body" idx="1"/>
          </p:nvPr>
        </p:nvSpPr>
        <p:spPr>
          <a:xfrm>
            <a:off x="311700" y="1152475"/>
            <a:ext cx="8520600" cy="334072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b="1" dirty="0"/>
              <a:t>    Sunrise                          Noon Sun                     Sunset</a:t>
            </a:r>
            <a:endParaRPr sz="2400" b="1" dirty="0"/>
          </a:p>
        </p:txBody>
      </p:sp>
      <p:pic>
        <p:nvPicPr>
          <p:cNvPr id="143" name="Google Shape;143;p26" descr="Image result for sunrise photos"/>
          <p:cNvPicPr preferRelativeResize="0"/>
          <p:nvPr/>
        </p:nvPicPr>
        <p:blipFill>
          <a:blip r:embed="rId3">
            <a:alphaModFix/>
          </a:blip>
          <a:stretch>
            <a:fillRect/>
          </a:stretch>
        </p:blipFill>
        <p:spPr>
          <a:xfrm>
            <a:off x="6507200" y="1730949"/>
            <a:ext cx="2619375" cy="2762250"/>
          </a:xfrm>
          <a:prstGeom prst="rect">
            <a:avLst/>
          </a:prstGeom>
          <a:noFill/>
          <a:ln>
            <a:noFill/>
          </a:ln>
        </p:spPr>
      </p:pic>
      <p:pic>
        <p:nvPicPr>
          <p:cNvPr id="144" name="Google Shape;144;p26" descr="Image result for sunrise photos"/>
          <p:cNvPicPr preferRelativeResize="0"/>
          <p:nvPr/>
        </p:nvPicPr>
        <p:blipFill>
          <a:blip r:embed="rId4">
            <a:alphaModFix/>
          </a:blip>
          <a:stretch>
            <a:fillRect/>
          </a:stretch>
        </p:blipFill>
        <p:spPr>
          <a:xfrm>
            <a:off x="0" y="1730950"/>
            <a:ext cx="2931075" cy="2762250"/>
          </a:xfrm>
          <a:prstGeom prst="rect">
            <a:avLst/>
          </a:prstGeom>
          <a:noFill/>
          <a:ln>
            <a:noFill/>
          </a:ln>
        </p:spPr>
      </p:pic>
      <p:pic>
        <p:nvPicPr>
          <p:cNvPr id="145" name="Google Shape;145;p26" descr="Image result for noon sun photos&quot;"/>
          <p:cNvPicPr preferRelativeResize="0"/>
          <p:nvPr/>
        </p:nvPicPr>
        <p:blipFill>
          <a:blip r:embed="rId5">
            <a:alphaModFix/>
          </a:blip>
          <a:stretch>
            <a:fillRect/>
          </a:stretch>
        </p:blipFill>
        <p:spPr>
          <a:xfrm>
            <a:off x="3048387" y="1730950"/>
            <a:ext cx="3341499" cy="2762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7"/>
          <p:cNvSpPr txBox="1">
            <a:spLocks noGrp="1"/>
          </p:cNvSpPr>
          <p:nvPr>
            <p:ph type="ctrTitle"/>
          </p:nvPr>
        </p:nvSpPr>
        <p:spPr>
          <a:xfrm>
            <a:off x="311700" y="133600"/>
            <a:ext cx="8520600" cy="164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Do we believe our eyes or Copernicus?</a:t>
            </a:r>
            <a:endParaRPr dirty="0"/>
          </a:p>
        </p:txBody>
      </p:sp>
      <p:sp>
        <p:nvSpPr>
          <p:cNvPr id="151" name="Google Shape;151;p27"/>
          <p:cNvSpPr txBox="1">
            <a:spLocks noGrp="1"/>
          </p:cNvSpPr>
          <p:nvPr>
            <p:ph type="subTitle" idx="1"/>
          </p:nvPr>
        </p:nvSpPr>
        <p:spPr>
          <a:xfrm>
            <a:off x="311700" y="4151376"/>
            <a:ext cx="8520600" cy="713231"/>
          </a:xfrm>
          <a:prstGeom prst="rect">
            <a:avLst/>
          </a:prstGeom>
        </p:spPr>
        <p:txBody>
          <a:bodyPr spcFirstLastPara="1" wrap="square" lIns="91425" tIns="91425" rIns="91425" bIns="91425" anchor="t" anchorCtr="0">
            <a:noAutofit/>
          </a:bodyPr>
          <a:lstStyle/>
          <a:p>
            <a:pPr marL="0" lvl="0" indent="0"/>
            <a:r>
              <a:rPr lang="en-US" dirty="0">
                <a:solidFill>
                  <a:schemeClr val="accent5">
                    <a:lumMod val="75000"/>
                  </a:schemeClr>
                </a:solidFill>
              </a:rPr>
              <a:t>Hint: </a:t>
            </a:r>
            <a:r>
              <a:rPr lang="en" dirty="0">
                <a:solidFill>
                  <a:schemeClr val="accent5">
                    <a:lumMod val="75000"/>
                  </a:schemeClr>
                </a:solidFill>
              </a:rPr>
              <a:t>Do we actually see the sun move?</a:t>
            </a:r>
            <a:endParaRPr dirty="0">
              <a:solidFill>
                <a:schemeClr val="accent5">
                  <a:lumMod val="75000"/>
                </a:schemeClr>
              </a:solidFill>
            </a:endParaRPr>
          </a:p>
        </p:txBody>
      </p:sp>
      <p:pic>
        <p:nvPicPr>
          <p:cNvPr id="152" name="Google Shape;152;p27" descr="Image result for copernicus"/>
          <p:cNvPicPr preferRelativeResize="0"/>
          <p:nvPr/>
        </p:nvPicPr>
        <p:blipFill>
          <a:blip r:embed="rId3">
            <a:alphaModFix/>
          </a:blip>
          <a:stretch>
            <a:fillRect/>
          </a:stretch>
        </p:blipFill>
        <p:spPr>
          <a:xfrm>
            <a:off x="2698675" y="1776701"/>
            <a:ext cx="3847600" cy="221008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8"/>
          <p:cNvSpPr txBox="1">
            <a:spLocks noGrp="1"/>
          </p:cNvSpPr>
          <p:nvPr>
            <p:ph type="ctrTitle"/>
          </p:nvPr>
        </p:nvSpPr>
        <p:spPr>
          <a:xfrm>
            <a:off x="3620500" y="-547750"/>
            <a:ext cx="5103600" cy="254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 Ultimate Mystery</a:t>
            </a:r>
            <a:endParaRPr/>
          </a:p>
        </p:txBody>
      </p:sp>
      <p:sp>
        <p:nvSpPr>
          <p:cNvPr id="158" name="Google Shape;158;p28"/>
          <p:cNvSpPr txBox="1">
            <a:spLocks noGrp="1"/>
          </p:cNvSpPr>
          <p:nvPr>
            <p:ph type="subTitle" idx="1"/>
          </p:nvPr>
        </p:nvSpPr>
        <p:spPr>
          <a:xfrm>
            <a:off x="2311225" y="3166250"/>
            <a:ext cx="6521100" cy="7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i="1">
                <a:solidFill>
                  <a:srgbClr val="0000FF"/>
                </a:solidFill>
              </a:rPr>
              <a:t>What is Really Real?</a:t>
            </a:r>
            <a:endParaRPr sz="4800" i="1">
              <a:solidFill>
                <a:srgbClr val="0000FF"/>
              </a:solidFill>
            </a:endParaRPr>
          </a:p>
        </p:txBody>
      </p:sp>
      <p:pic>
        <p:nvPicPr>
          <p:cNvPr id="159" name="Google Shape;159;p28" descr="Image result for inspector clouseau magnifying glass"/>
          <p:cNvPicPr preferRelativeResize="0"/>
          <p:nvPr/>
        </p:nvPicPr>
        <p:blipFill>
          <a:blip r:embed="rId3">
            <a:alphaModFix/>
          </a:blip>
          <a:stretch>
            <a:fillRect/>
          </a:stretch>
        </p:blipFill>
        <p:spPr>
          <a:xfrm>
            <a:off x="106875" y="54975"/>
            <a:ext cx="3513625" cy="4021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9"/>
          <p:cNvSpPr txBox="1">
            <a:spLocks noGrp="1"/>
          </p:cNvSpPr>
          <p:nvPr>
            <p:ph type="title"/>
          </p:nvPr>
        </p:nvSpPr>
        <p:spPr>
          <a:xfrm>
            <a:off x="311700" y="86525"/>
            <a:ext cx="8520600" cy="120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0000"/>
                </a:solidFill>
              </a:rPr>
              <a:t>Matter-based Paradigm of Classical Physics </a:t>
            </a:r>
            <a:r>
              <a:rPr lang="en" dirty="0"/>
              <a:t>versus </a:t>
            </a:r>
            <a:r>
              <a:rPr lang="en" dirty="0">
                <a:solidFill>
                  <a:srgbClr val="002060"/>
                </a:solidFill>
              </a:rPr>
              <a:t>Unified Field-based Paradigm of Quantum Physics</a:t>
            </a:r>
            <a:endParaRPr dirty="0">
              <a:solidFill>
                <a:srgbClr val="002060"/>
              </a:solidFill>
            </a:endParaRPr>
          </a:p>
        </p:txBody>
      </p:sp>
      <p:sp>
        <p:nvSpPr>
          <p:cNvPr id="165" name="Google Shape;165;p29"/>
          <p:cNvSpPr txBox="1">
            <a:spLocks noGrp="1"/>
          </p:cNvSpPr>
          <p:nvPr>
            <p:ph type="body" idx="1"/>
          </p:nvPr>
        </p:nvSpPr>
        <p:spPr>
          <a:xfrm>
            <a:off x="311700" y="1152475"/>
            <a:ext cx="8520600" cy="383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166" name="Google Shape;166;p29" descr="Image result for einstein e=mc2"/>
          <p:cNvPicPr preferRelativeResize="0"/>
          <p:nvPr/>
        </p:nvPicPr>
        <p:blipFill>
          <a:blip r:embed="rId3">
            <a:alphaModFix/>
          </a:blip>
          <a:stretch>
            <a:fillRect/>
          </a:stretch>
        </p:blipFill>
        <p:spPr>
          <a:xfrm>
            <a:off x="4836850" y="1628125"/>
            <a:ext cx="3505250" cy="3019850"/>
          </a:xfrm>
          <a:prstGeom prst="rect">
            <a:avLst/>
          </a:prstGeom>
          <a:noFill/>
          <a:ln>
            <a:noFill/>
          </a:ln>
        </p:spPr>
      </p:pic>
      <p:pic>
        <p:nvPicPr>
          <p:cNvPr id="167" name="Google Shape;167;p29" descr="Image result for sir isaac newton f=ma"/>
          <p:cNvPicPr preferRelativeResize="0"/>
          <p:nvPr/>
        </p:nvPicPr>
        <p:blipFill>
          <a:blip r:embed="rId4">
            <a:alphaModFix/>
          </a:blip>
          <a:stretch>
            <a:fillRect/>
          </a:stretch>
        </p:blipFill>
        <p:spPr>
          <a:xfrm>
            <a:off x="467019" y="1628125"/>
            <a:ext cx="4031656" cy="3019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accent5"/>
                </a:solidFill>
              </a:rPr>
              <a:t>The Renaissance</a:t>
            </a:r>
            <a:r>
              <a:rPr lang="en" dirty="0"/>
              <a:t>: </a:t>
            </a:r>
            <a:r>
              <a:rPr lang="en" b="1" dirty="0">
                <a:solidFill>
                  <a:srgbClr val="7030A0"/>
                </a:solidFill>
              </a:rPr>
              <a:t>The Birth of Modern Science </a:t>
            </a:r>
            <a:endParaRPr b="1" dirty="0">
              <a:solidFill>
                <a:srgbClr val="7030A0"/>
              </a:solidFill>
            </a:endParaRPr>
          </a:p>
        </p:txBody>
      </p:sp>
      <p:sp>
        <p:nvSpPr>
          <p:cNvPr id="173" name="Google Shape;173;p30"/>
          <p:cNvSpPr txBox="1">
            <a:spLocks noGrp="1"/>
          </p:cNvSpPr>
          <p:nvPr>
            <p:ph type="body" idx="1"/>
          </p:nvPr>
        </p:nvSpPr>
        <p:spPr>
          <a:xfrm>
            <a:off x="311700" y="1152475"/>
            <a:ext cx="8520600" cy="362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r>
              <a:rPr lang="en" sz="2800" b="1" dirty="0"/>
              <a:t>  Socrates                                      Plato &amp; Aristotle</a:t>
            </a:r>
            <a:endParaRPr sz="2800" b="1" dirty="0"/>
          </a:p>
        </p:txBody>
      </p:sp>
      <p:pic>
        <p:nvPicPr>
          <p:cNvPr id="174" name="Google Shape;174;p30" descr="Image result for plato and aristotle"/>
          <p:cNvPicPr preferRelativeResize="0"/>
          <p:nvPr/>
        </p:nvPicPr>
        <p:blipFill>
          <a:blip r:embed="rId3">
            <a:alphaModFix/>
          </a:blip>
          <a:stretch>
            <a:fillRect/>
          </a:stretch>
        </p:blipFill>
        <p:spPr>
          <a:xfrm>
            <a:off x="5695350" y="1323975"/>
            <a:ext cx="3038475" cy="2495550"/>
          </a:xfrm>
          <a:prstGeom prst="rect">
            <a:avLst/>
          </a:prstGeom>
          <a:noFill/>
          <a:ln>
            <a:noFill/>
          </a:ln>
        </p:spPr>
      </p:pic>
      <p:pic>
        <p:nvPicPr>
          <p:cNvPr id="175" name="Google Shape;175;p30" descr="Image result for socrates"/>
          <p:cNvPicPr preferRelativeResize="0"/>
          <p:nvPr/>
        </p:nvPicPr>
        <p:blipFill>
          <a:blip r:embed="rId4">
            <a:alphaModFix/>
          </a:blip>
          <a:stretch>
            <a:fillRect/>
          </a:stretch>
        </p:blipFill>
        <p:spPr>
          <a:xfrm>
            <a:off x="311700" y="1323975"/>
            <a:ext cx="1828800" cy="2495550"/>
          </a:xfrm>
          <a:prstGeom prst="rect">
            <a:avLst/>
          </a:prstGeom>
          <a:noFill/>
          <a:ln>
            <a:noFill/>
          </a:ln>
        </p:spPr>
      </p:pic>
      <p:pic>
        <p:nvPicPr>
          <p:cNvPr id="176" name="Google Shape;176;p30" descr="Image result for davinci"/>
          <p:cNvPicPr preferRelativeResize="0"/>
          <p:nvPr/>
        </p:nvPicPr>
        <p:blipFill>
          <a:blip r:embed="rId5">
            <a:alphaModFix/>
          </a:blip>
          <a:stretch>
            <a:fillRect/>
          </a:stretch>
        </p:blipFill>
        <p:spPr>
          <a:xfrm>
            <a:off x="2619200" y="1262050"/>
            <a:ext cx="2597475" cy="2619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ctrTitle"/>
          </p:nvPr>
        </p:nvSpPr>
        <p:spPr>
          <a:xfrm>
            <a:off x="311700" y="160325"/>
            <a:ext cx="8520600" cy="239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Renaissance: Rediscovering Ancient Science</a:t>
            </a:r>
            <a:endParaRPr/>
          </a:p>
        </p:txBody>
      </p:sp>
      <p:sp>
        <p:nvSpPr>
          <p:cNvPr id="182" name="Google Shape;182;p3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83" name="Google Shape;183;p31" descr="Image result for the renaissance"/>
          <p:cNvPicPr preferRelativeResize="0"/>
          <p:nvPr/>
        </p:nvPicPr>
        <p:blipFill>
          <a:blip r:embed="rId3">
            <a:alphaModFix/>
          </a:blip>
          <a:stretch>
            <a:fillRect/>
          </a:stretch>
        </p:blipFill>
        <p:spPr>
          <a:xfrm>
            <a:off x="2177650" y="2479275"/>
            <a:ext cx="4796125" cy="2458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2"/>
          <p:cNvSpPr txBox="1">
            <a:spLocks noGrp="1"/>
          </p:cNvSpPr>
          <p:nvPr>
            <p:ph type="title"/>
          </p:nvPr>
        </p:nvSpPr>
        <p:spPr>
          <a:xfrm>
            <a:off x="127300" y="292608"/>
            <a:ext cx="8705100" cy="725117"/>
          </a:xfrm>
          <a:prstGeom prst="rect">
            <a:avLst/>
          </a:prstGeom>
        </p:spPr>
        <p:txBody>
          <a:bodyPr spcFirstLastPara="1" wrap="square" lIns="91425" tIns="91425" rIns="91425" bIns="91425" anchor="t" anchorCtr="0">
            <a:noAutofit/>
          </a:bodyPr>
          <a:lstStyle/>
          <a:p>
            <a:pPr lvl="0"/>
            <a:r>
              <a:rPr lang="en" dirty="0"/>
              <a:t>     </a:t>
            </a:r>
            <a:r>
              <a:rPr lang="en-US" b="1" dirty="0">
                <a:solidFill>
                  <a:schemeClr val="accent5"/>
                </a:solidFill>
              </a:rPr>
              <a:t>T</a:t>
            </a:r>
            <a:r>
              <a:rPr lang="en" b="1" dirty="0">
                <a:solidFill>
                  <a:schemeClr val="accent5"/>
                </a:solidFill>
              </a:rPr>
              <a:t>he World’</a:t>
            </a:r>
            <a:r>
              <a:rPr lang="en-US" b="1" dirty="0">
                <a:solidFill>
                  <a:schemeClr val="accent5"/>
                </a:solidFill>
              </a:rPr>
              <a:t>s</a:t>
            </a:r>
            <a:r>
              <a:rPr lang="en" b="1" dirty="0">
                <a:solidFill>
                  <a:schemeClr val="accent5"/>
                </a:solidFill>
              </a:rPr>
              <a:t> Wisdom: Modern Science birthed</a:t>
            </a:r>
            <a:br>
              <a:rPr lang="en" b="1" dirty="0">
                <a:solidFill>
                  <a:schemeClr val="accent5"/>
                </a:solidFill>
              </a:rPr>
            </a:br>
            <a:r>
              <a:rPr lang="en" b="1" dirty="0">
                <a:solidFill>
                  <a:schemeClr val="accent5"/>
                </a:solidFill>
              </a:rPr>
              <a:t>                         in Ancient Greece</a:t>
            </a:r>
            <a:br>
              <a:rPr lang="en" dirty="0"/>
            </a:br>
            <a:endParaRPr dirty="0"/>
          </a:p>
        </p:txBody>
      </p:sp>
      <p:sp>
        <p:nvSpPr>
          <p:cNvPr id="189" name="Google Shape;189;p32"/>
          <p:cNvSpPr txBox="1">
            <a:spLocks noGrp="1"/>
          </p:cNvSpPr>
          <p:nvPr>
            <p:ph type="body" idx="1"/>
          </p:nvPr>
        </p:nvSpPr>
        <p:spPr>
          <a:xfrm>
            <a:off x="311700" y="1792223"/>
            <a:ext cx="8520600" cy="277665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190" name="Google Shape;190;p32" descr="Image result for world map of ancient greece"/>
          <p:cNvPicPr preferRelativeResize="0"/>
          <p:nvPr/>
        </p:nvPicPr>
        <p:blipFill>
          <a:blip r:embed="rId3">
            <a:alphaModFix/>
          </a:blip>
          <a:stretch>
            <a:fillRect/>
          </a:stretch>
        </p:blipFill>
        <p:spPr>
          <a:xfrm>
            <a:off x="1012887" y="1444753"/>
            <a:ext cx="7118225" cy="358216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None/>
            </a:pPr>
            <a:r>
              <a:rPr lang="en"/>
              <a:t>Rediscovering Greek Philosophy</a:t>
            </a:r>
            <a:endParaRPr/>
          </a:p>
        </p:txBody>
      </p:sp>
      <p:sp>
        <p:nvSpPr>
          <p:cNvPr id="196" name="Google Shape;196;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Classical knowledge from ancient Greece and Rome (Socrates, Plato, Aristotle, etc.) and pre-Socratic philosophers (e.g. Democritus, and Leucippus). </a:t>
            </a:r>
            <a:endParaRPr>
              <a:solidFill>
                <a:schemeClr val="dk1"/>
              </a:solidFill>
            </a:endParaRPr>
          </a:p>
          <a:p>
            <a:pPr marL="0" lvl="0" indent="0" algn="l" rtl="0">
              <a:spcBef>
                <a:spcPts val="0"/>
              </a:spcBef>
              <a:spcAft>
                <a:spcPts val="1600"/>
              </a:spcAft>
              <a:buNone/>
            </a:pPr>
            <a:endParaRPr/>
          </a:p>
        </p:txBody>
      </p:sp>
      <p:pic>
        <p:nvPicPr>
          <p:cNvPr id="197" name="Google Shape;197;p33"/>
          <p:cNvPicPr preferRelativeResize="0"/>
          <p:nvPr/>
        </p:nvPicPr>
        <p:blipFill>
          <a:blip r:embed="rId3">
            <a:alphaModFix/>
          </a:blip>
          <a:stretch>
            <a:fillRect/>
          </a:stretch>
        </p:blipFill>
        <p:spPr>
          <a:xfrm>
            <a:off x="1252175" y="2345728"/>
            <a:ext cx="6858000" cy="271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4"/>
          <p:cNvSpPr txBox="1">
            <a:spLocks noGrp="1"/>
          </p:cNvSpPr>
          <p:nvPr>
            <p:ph type="title"/>
          </p:nvPr>
        </p:nvSpPr>
        <p:spPr>
          <a:xfrm>
            <a:off x="311700" y="253825"/>
            <a:ext cx="8520600" cy="7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t>
            </a:r>
            <a:r>
              <a:rPr lang="en" sz="3600" b="1" dirty="0">
                <a:solidFill>
                  <a:schemeClr val="accent5"/>
                </a:solidFill>
              </a:rPr>
              <a:t>What is the World made of? </a:t>
            </a:r>
            <a:br>
              <a:rPr lang="en" dirty="0"/>
            </a:br>
            <a:r>
              <a:rPr lang="en" dirty="0"/>
              <a:t>   </a:t>
            </a:r>
            <a:r>
              <a:rPr lang="en" sz="2400" dirty="0"/>
              <a:t>Earth (solid), Water (liquid), Air (gas) or Fire (heat, light)</a:t>
            </a:r>
            <a:endParaRPr sz="2400" dirty="0"/>
          </a:p>
        </p:txBody>
      </p:sp>
      <p:sp>
        <p:nvSpPr>
          <p:cNvPr id="203" name="Google Shape;203;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04" name="Google Shape;204;p34"/>
          <p:cNvPicPr preferRelativeResize="0"/>
          <p:nvPr/>
        </p:nvPicPr>
        <p:blipFill>
          <a:blip r:embed="rId3">
            <a:alphaModFix/>
          </a:blip>
          <a:stretch>
            <a:fillRect/>
          </a:stretch>
        </p:blipFill>
        <p:spPr>
          <a:xfrm>
            <a:off x="1500175" y="1591113"/>
            <a:ext cx="6143625" cy="3457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ctrTitle"/>
          </p:nvPr>
        </p:nvSpPr>
        <p:spPr>
          <a:xfrm>
            <a:off x="400800" y="-187025"/>
            <a:ext cx="8431500" cy="96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How Paradigms Shift</a:t>
            </a:r>
            <a:endParaRPr/>
          </a:p>
        </p:txBody>
      </p:sp>
      <p:sp>
        <p:nvSpPr>
          <p:cNvPr id="85" name="Google Shape;85;p1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86" name="Google Shape;86;p18" descr="Image result for thomas kuhn the structure of scientific revolutions"/>
          <p:cNvPicPr preferRelativeResize="0"/>
          <p:nvPr/>
        </p:nvPicPr>
        <p:blipFill>
          <a:blip r:embed="rId3">
            <a:alphaModFix/>
          </a:blip>
          <a:stretch>
            <a:fillRect/>
          </a:stretch>
        </p:blipFill>
        <p:spPr>
          <a:xfrm>
            <a:off x="2297850" y="654575"/>
            <a:ext cx="4756100" cy="4595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5"/>
          <p:cNvSpPr txBox="1">
            <a:spLocks noGrp="1"/>
          </p:cNvSpPr>
          <p:nvPr>
            <p:ph type="title"/>
          </p:nvPr>
        </p:nvSpPr>
        <p:spPr>
          <a:xfrm>
            <a:off x="311700" y="445025"/>
            <a:ext cx="8398850" cy="572700"/>
          </a:xfrm>
          <a:prstGeom prst="rect">
            <a:avLst/>
          </a:prstGeom>
        </p:spPr>
        <p:txBody>
          <a:bodyPr spcFirstLastPara="1" wrap="square" lIns="91425" tIns="91425" rIns="91425" bIns="91425" anchor="t" anchorCtr="0">
            <a:noAutofit/>
          </a:bodyPr>
          <a:lstStyle/>
          <a:p>
            <a:pPr marL="1828800" lvl="0" indent="457200" algn="l" rtl="0">
              <a:spcBef>
                <a:spcPts val="0"/>
              </a:spcBef>
              <a:spcAft>
                <a:spcPts val="0"/>
              </a:spcAft>
              <a:buNone/>
            </a:pPr>
            <a:r>
              <a:rPr lang="en" sz="3600" b="1" dirty="0">
                <a:solidFill>
                  <a:schemeClr val="accent3"/>
                </a:solidFill>
              </a:rPr>
              <a:t>Is Reality </a:t>
            </a:r>
            <a:r>
              <a:rPr lang="en" sz="3600" b="1" dirty="0">
                <a:solidFill>
                  <a:srgbClr val="0000FF"/>
                </a:solidFill>
              </a:rPr>
              <a:t>ONE </a:t>
            </a:r>
            <a:r>
              <a:rPr lang="en" sz="3600" b="1" dirty="0">
                <a:solidFill>
                  <a:schemeClr val="accent3"/>
                </a:solidFill>
              </a:rPr>
              <a:t>or</a:t>
            </a:r>
            <a:r>
              <a:rPr lang="en" sz="3600" b="1" dirty="0">
                <a:solidFill>
                  <a:srgbClr val="0000FF"/>
                </a:solidFill>
              </a:rPr>
              <a:t> </a:t>
            </a:r>
            <a:r>
              <a:rPr lang="en" sz="3600" b="1" dirty="0">
                <a:solidFill>
                  <a:srgbClr val="FF0000"/>
                </a:solidFill>
              </a:rPr>
              <a:t>M</a:t>
            </a:r>
            <a:r>
              <a:rPr lang="en-US" sz="3600" b="1" dirty="0">
                <a:solidFill>
                  <a:srgbClr val="FF0000"/>
                </a:solidFill>
              </a:rPr>
              <a:t>any</a:t>
            </a:r>
            <a:r>
              <a:rPr lang="en" sz="3600" b="1" dirty="0">
                <a:solidFill>
                  <a:srgbClr val="0000FF"/>
                </a:solidFill>
              </a:rPr>
              <a:t>?</a:t>
            </a:r>
            <a:endParaRPr sz="3600" b="1" dirty="0">
              <a:solidFill>
                <a:srgbClr val="0000FF"/>
              </a:solidFill>
            </a:endParaRPr>
          </a:p>
        </p:txBody>
      </p:sp>
      <p:sp>
        <p:nvSpPr>
          <p:cNvPr id="210" name="Google Shape;210;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11" name="Google Shape;211;p35" descr="Image result for ocean with waves"/>
          <p:cNvPicPr preferRelativeResize="0"/>
          <p:nvPr/>
        </p:nvPicPr>
        <p:blipFill>
          <a:blip r:embed="rId3">
            <a:alphaModFix/>
          </a:blip>
          <a:stretch>
            <a:fillRect/>
          </a:stretch>
        </p:blipFill>
        <p:spPr>
          <a:xfrm>
            <a:off x="189950" y="1000075"/>
            <a:ext cx="8520600" cy="3830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5">
                    <a:lumMod val="75000"/>
                  </a:schemeClr>
                </a:solidFill>
              </a:rPr>
              <a:t>Heraclitus</a:t>
            </a:r>
            <a:r>
              <a:rPr lang="en" dirty="0"/>
              <a:t>: Ultimate Reality is </a:t>
            </a:r>
            <a:r>
              <a:rPr lang="en" dirty="0">
                <a:solidFill>
                  <a:srgbClr val="7030A0"/>
                </a:solidFill>
              </a:rPr>
              <a:t>Non-changing, </a:t>
            </a:r>
            <a:r>
              <a:rPr lang="en-US" dirty="0">
                <a:solidFill>
                  <a:srgbClr val="7030A0"/>
                </a:solidFill>
              </a:rPr>
              <a:t>Unified</a:t>
            </a:r>
            <a:r>
              <a:rPr lang="en" dirty="0">
                <a:solidFill>
                  <a:srgbClr val="7030A0"/>
                </a:solidFill>
              </a:rPr>
              <a:t> </a:t>
            </a:r>
            <a:endParaRPr dirty="0">
              <a:solidFill>
                <a:srgbClr val="7030A0"/>
              </a:solidFill>
            </a:endParaRPr>
          </a:p>
        </p:txBody>
      </p:sp>
      <p:sp>
        <p:nvSpPr>
          <p:cNvPr id="217" name="Google Shape;217;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218" name="Google Shape;218;p36" descr="Image result for heraclitus logos"/>
          <p:cNvPicPr preferRelativeResize="0"/>
          <p:nvPr/>
        </p:nvPicPr>
        <p:blipFill>
          <a:blip r:embed="rId3">
            <a:alphaModFix/>
          </a:blip>
          <a:stretch>
            <a:fillRect/>
          </a:stretch>
        </p:blipFill>
        <p:spPr>
          <a:xfrm>
            <a:off x="2386900" y="1152475"/>
            <a:ext cx="4308025" cy="4530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7"/>
          <p:cNvSpPr txBox="1">
            <a:spLocks noGrp="1"/>
          </p:cNvSpPr>
          <p:nvPr>
            <p:ph type="title"/>
          </p:nvPr>
        </p:nvSpPr>
        <p:spPr>
          <a:xfrm>
            <a:off x="311700" y="445025"/>
            <a:ext cx="866770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FF0000"/>
                </a:solidFill>
              </a:rPr>
              <a:t>The Atomists</a:t>
            </a:r>
            <a:r>
              <a:rPr lang="en" dirty="0"/>
              <a:t>: Ancient Greek </a:t>
            </a:r>
            <a:r>
              <a:rPr lang="en" b="1" dirty="0">
                <a:solidFill>
                  <a:srgbClr val="92D050"/>
                </a:solidFill>
              </a:rPr>
              <a:t>Natural Philosophers</a:t>
            </a:r>
            <a:endParaRPr b="1" dirty="0">
              <a:solidFill>
                <a:srgbClr val="92D050"/>
              </a:solidFill>
            </a:endParaRPr>
          </a:p>
        </p:txBody>
      </p:sp>
      <p:sp>
        <p:nvSpPr>
          <p:cNvPr id="224" name="Google Shape;224;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b="1" dirty="0"/>
              <a:t>               Leucippus                             Democritus</a:t>
            </a:r>
            <a:endParaRPr sz="2400" b="1" dirty="0"/>
          </a:p>
        </p:txBody>
      </p:sp>
      <p:pic>
        <p:nvPicPr>
          <p:cNvPr id="225" name="Google Shape;225;p37" descr="Image result for democritus and leucippus atomic theory"/>
          <p:cNvPicPr preferRelativeResize="0"/>
          <p:nvPr/>
        </p:nvPicPr>
        <p:blipFill>
          <a:blip r:embed="rId3">
            <a:alphaModFix/>
          </a:blip>
          <a:stretch>
            <a:fillRect/>
          </a:stretch>
        </p:blipFill>
        <p:spPr>
          <a:xfrm>
            <a:off x="1065025" y="1594675"/>
            <a:ext cx="2794000" cy="3454400"/>
          </a:xfrm>
          <a:prstGeom prst="rect">
            <a:avLst/>
          </a:prstGeom>
          <a:noFill/>
          <a:ln>
            <a:noFill/>
          </a:ln>
        </p:spPr>
      </p:pic>
      <p:pic>
        <p:nvPicPr>
          <p:cNvPr id="226" name="Google Shape;226;p37" descr="Image result for democritus and leucippus"/>
          <p:cNvPicPr preferRelativeResize="0"/>
          <p:nvPr/>
        </p:nvPicPr>
        <p:blipFill>
          <a:blip r:embed="rId4">
            <a:alphaModFix/>
          </a:blip>
          <a:stretch>
            <a:fillRect/>
          </a:stretch>
        </p:blipFill>
        <p:spPr>
          <a:xfrm>
            <a:off x="4869201" y="1594675"/>
            <a:ext cx="3530000" cy="3577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8"/>
          <p:cNvSpPr txBox="1">
            <a:spLocks noGrp="1"/>
          </p:cNvSpPr>
          <p:nvPr>
            <p:ph type="title"/>
          </p:nvPr>
        </p:nvSpPr>
        <p:spPr>
          <a:xfrm>
            <a:off x="173675" y="445025"/>
            <a:ext cx="880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0000"/>
                </a:solidFill>
              </a:rPr>
              <a:t>Democritus &amp; Leucippus: The Matter-based Paradigm</a:t>
            </a:r>
            <a:endParaRPr dirty="0">
              <a:solidFill>
                <a:srgbClr val="FF0000"/>
              </a:solidFill>
            </a:endParaRPr>
          </a:p>
        </p:txBody>
      </p:sp>
      <p:sp>
        <p:nvSpPr>
          <p:cNvPr id="232" name="Google Shape;232;p38"/>
          <p:cNvSpPr txBox="1">
            <a:spLocks noGrp="1"/>
          </p:cNvSpPr>
          <p:nvPr>
            <p:ph type="body" idx="1"/>
          </p:nvPr>
        </p:nvSpPr>
        <p:spPr>
          <a:xfrm>
            <a:off x="311700" y="1152475"/>
            <a:ext cx="8520600" cy="3778800"/>
          </a:xfrm>
          <a:prstGeom prst="rect">
            <a:avLst/>
          </a:prstGeom>
        </p:spPr>
        <p:txBody>
          <a:bodyPr spcFirstLastPara="1" wrap="square" lIns="91425" tIns="91425" rIns="91425" bIns="91425" anchor="t" anchorCtr="0">
            <a:noAutofit/>
          </a:bodyPr>
          <a:lstStyle/>
          <a:p>
            <a:pPr marL="0" lvl="0" indent="457200" algn="ctr" rtl="0">
              <a:spcBef>
                <a:spcPts val="0"/>
              </a:spcBef>
              <a:spcAft>
                <a:spcPts val="0"/>
              </a:spcAft>
              <a:buNone/>
            </a:pPr>
            <a:r>
              <a:rPr lang="en" sz="7200">
                <a:solidFill>
                  <a:srgbClr val="0000FF"/>
                </a:solidFill>
              </a:rPr>
              <a:t>Many! Everything is Made of Matter</a:t>
            </a:r>
            <a:endParaRPr sz="7200">
              <a:solidFill>
                <a:srgbClr val="0000FF"/>
              </a:solidFill>
            </a:endParaRPr>
          </a:p>
          <a:p>
            <a:pPr marL="0" lvl="0" indent="457200" algn="ctr" rtl="0">
              <a:spcBef>
                <a:spcPts val="1600"/>
              </a:spcBef>
              <a:spcAft>
                <a:spcPts val="1600"/>
              </a:spcAft>
              <a:buNone/>
            </a:pPr>
            <a:r>
              <a:rPr lang="en" sz="2400">
                <a:solidFill>
                  <a:srgbClr val="0000FF"/>
                </a:solidFill>
              </a:rPr>
              <a:t>Assumption: Things that are very small and very big are just like things we see everyday</a:t>
            </a:r>
            <a:endParaRPr sz="2400">
              <a:solidFill>
                <a:srgbClr val="0000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9"/>
          <p:cNvSpPr txBox="1">
            <a:spLocks noGrp="1"/>
          </p:cNvSpPr>
          <p:nvPr>
            <p:ph type="title"/>
          </p:nvPr>
        </p:nvSpPr>
        <p:spPr>
          <a:xfrm>
            <a:off x="173675" y="445025"/>
            <a:ext cx="880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Democritus &amp; Leucippus: The Matter-based Paradigm</a:t>
            </a:r>
            <a:endParaRPr/>
          </a:p>
        </p:txBody>
      </p:sp>
      <p:sp>
        <p:nvSpPr>
          <p:cNvPr id="238" name="Google Shape;238;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457200" algn="ctr" rtl="0">
              <a:spcBef>
                <a:spcPts val="0"/>
              </a:spcBef>
              <a:spcAft>
                <a:spcPts val="0"/>
              </a:spcAft>
              <a:buNone/>
            </a:pPr>
            <a:r>
              <a:rPr lang="en" sz="3600"/>
              <a:t>Premise #1 Everything is Made of Matter</a:t>
            </a:r>
            <a:endParaRPr sz="3600"/>
          </a:p>
          <a:p>
            <a:pPr marL="0" lvl="0" indent="457200" algn="ctr" rtl="0">
              <a:spcBef>
                <a:spcPts val="1600"/>
              </a:spcBef>
              <a:spcAft>
                <a:spcPts val="1600"/>
              </a:spcAft>
              <a:buNone/>
            </a:pPr>
            <a:r>
              <a:rPr lang="en" sz="3600"/>
              <a:t>  </a:t>
            </a:r>
            <a:r>
              <a:rPr lang="en" sz="3600">
                <a:solidFill>
                  <a:srgbClr val="0000FF"/>
                </a:solidFill>
              </a:rPr>
              <a:t>Premise #2 You can’t divide matter forever</a:t>
            </a:r>
            <a:endParaRPr sz="3600">
              <a:solidFill>
                <a:srgbClr val="0000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0"/>
          <p:cNvSpPr txBox="1">
            <a:spLocks noGrp="1"/>
          </p:cNvSpPr>
          <p:nvPr>
            <p:ph type="title"/>
          </p:nvPr>
        </p:nvSpPr>
        <p:spPr>
          <a:xfrm>
            <a:off x="173675" y="445025"/>
            <a:ext cx="880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0000"/>
                </a:solidFill>
              </a:rPr>
              <a:t>Democritus &amp; Leucippus: The Matter-based Paradigm</a:t>
            </a:r>
            <a:endParaRPr dirty="0">
              <a:solidFill>
                <a:srgbClr val="FF0000"/>
              </a:solidFill>
            </a:endParaRPr>
          </a:p>
        </p:txBody>
      </p:sp>
      <p:sp>
        <p:nvSpPr>
          <p:cNvPr id="244" name="Google Shape;244;p40"/>
          <p:cNvSpPr txBox="1">
            <a:spLocks noGrp="1"/>
          </p:cNvSpPr>
          <p:nvPr>
            <p:ph type="body" idx="1"/>
          </p:nvPr>
        </p:nvSpPr>
        <p:spPr>
          <a:xfrm>
            <a:off x="-66800" y="1530724"/>
            <a:ext cx="9271800" cy="3612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   Premise #1 Everything is Made of Matter</a:t>
            </a:r>
            <a:endParaRPr sz="3600" dirty="0"/>
          </a:p>
          <a:p>
            <a:pPr marL="0" lvl="0" indent="457200" algn="l" rtl="0">
              <a:spcBef>
                <a:spcPts val="1600"/>
              </a:spcBef>
              <a:spcAft>
                <a:spcPts val="0"/>
              </a:spcAft>
              <a:buNone/>
            </a:pPr>
            <a:r>
              <a:rPr lang="en" sz="3600" dirty="0"/>
              <a:t>Premise #2 </a:t>
            </a:r>
            <a:r>
              <a:rPr lang="en" sz="3600" b="1" dirty="0"/>
              <a:t>You can’t divide matter   forever </a:t>
            </a:r>
            <a:endParaRPr sz="3600" b="1" dirty="0"/>
          </a:p>
          <a:p>
            <a:pPr marL="0" lvl="0" indent="0" algn="l" rtl="0">
              <a:spcBef>
                <a:spcPts val="1600"/>
              </a:spcBef>
              <a:spcAft>
                <a:spcPts val="0"/>
              </a:spcAft>
              <a:buNone/>
            </a:pPr>
            <a:r>
              <a:rPr lang="en" sz="3600" dirty="0">
                <a:solidFill>
                  <a:srgbClr val="0000FF"/>
                </a:solidFill>
              </a:rPr>
              <a:t>Because that would lead to an Infinite Regress</a:t>
            </a:r>
            <a:endParaRPr sz="3600" dirty="0">
              <a:solidFill>
                <a:srgbClr val="0000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Zeno’s Paradox: Is motion an illusion?</a:t>
            </a:r>
            <a:endParaRPr dirty="0"/>
          </a:p>
        </p:txBody>
      </p:sp>
      <p:sp>
        <p:nvSpPr>
          <p:cNvPr id="250" name="Google Shape;250;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51" name="Google Shape;251;p41" descr="Image result for zeno paradox"/>
          <p:cNvPicPr preferRelativeResize="0"/>
          <p:nvPr/>
        </p:nvPicPr>
        <p:blipFill>
          <a:blip r:embed="rId3">
            <a:alphaModFix/>
          </a:blip>
          <a:stretch>
            <a:fillRect/>
          </a:stretch>
        </p:blipFill>
        <p:spPr>
          <a:xfrm>
            <a:off x="1229100" y="1357050"/>
            <a:ext cx="6350000" cy="3352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Does the arrow actually reach the target? Logic says No!</a:t>
            </a:r>
            <a:endParaRPr/>
          </a:p>
        </p:txBody>
      </p:sp>
      <p:sp>
        <p:nvSpPr>
          <p:cNvPr id="257" name="Google Shape;257;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58" name="Google Shape;258;p42" descr="Image result for zeno paradox"/>
          <p:cNvPicPr preferRelativeResize="0"/>
          <p:nvPr/>
        </p:nvPicPr>
        <p:blipFill>
          <a:blip r:embed="rId3">
            <a:alphaModFix/>
          </a:blip>
          <a:stretch>
            <a:fillRect/>
          </a:stretch>
        </p:blipFill>
        <p:spPr>
          <a:xfrm>
            <a:off x="1723400" y="1269175"/>
            <a:ext cx="5080000" cy="3390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3"/>
          <p:cNvSpPr txBox="1">
            <a:spLocks noGrp="1"/>
          </p:cNvSpPr>
          <p:nvPr>
            <p:ph type="title"/>
          </p:nvPr>
        </p:nvSpPr>
        <p:spPr>
          <a:xfrm>
            <a:off x="173675" y="445025"/>
            <a:ext cx="880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Matter-based Paradigm </a:t>
            </a:r>
            <a:endParaRPr/>
          </a:p>
        </p:txBody>
      </p:sp>
      <p:sp>
        <p:nvSpPr>
          <p:cNvPr id="264" name="Google Shape;264;p43"/>
          <p:cNvSpPr txBox="1">
            <a:spLocks noGrp="1"/>
          </p:cNvSpPr>
          <p:nvPr>
            <p:ph type="body" idx="1"/>
          </p:nvPr>
        </p:nvSpPr>
        <p:spPr>
          <a:xfrm>
            <a:off x="-66800" y="1530725"/>
            <a:ext cx="9271800" cy="340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   Premise #1 Everything is Made of Matter</a:t>
            </a:r>
            <a:endParaRPr sz="3600" dirty="0"/>
          </a:p>
          <a:p>
            <a:pPr marL="0" lvl="0" indent="457200" algn="l" rtl="0">
              <a:spcBef>
                <a:spcPts val="1600"/>
              </a:spcBef>
              <a:spcAft>
                <a:spcPts val="0"/>
              </a:spcAft>
              <a:buNone/>
            </a:pPr>
            <a:r>
              <a:rPr lang="en" sz="3600" dirty="0"/>
              <a:t>Premise #2 You can’t divide matter forever; </a:t>
            </a:r>
            <a:r>
              <a:rPr lang="en-US" sz="3600" dirty="0"/>
              <a:t>there is a limit to space &amp; time</a:t>
            </a:r>
            <a:endParaRPr sz="3600" dirty="0"/>
          </a:p>
          <a:p>
            <a:pPr marL="0" lvl="0" indent="0" algn="l" rtl="0">
              <a:spcBef>
                <a:spcPts val="1600"/>
              </a:spcBef>
              <a:spcAft>
                <a:spcPts val="1600"/>
              </a:spcAft>
              <a:buNone/>
            </a:pPr>
            <a:r>
              <a:rPr lang="en" sz="3600" dirty="0">
                <a:solidFill>
                  <a:srgbClr val="0000FF"/>
                </a:solidFill>
              </a:rPr>
              <a:t>Therefore: Everything is made of tiny,   indivisible, indestructible pieces of matter</a:t>
            </a:r>
            <a:endParaRPr sz="3600" dirty="0">
              <a:solidFill>
                <a:srgbClr val="0000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4"/>
          <p:cNvSpPr txBox="1">
            <a:spLocks noGrp="1"/>
          </p:cNvSpPr>
          <p:nvPr>
            <p:ph type="title"/>
          </p:nvPr>
        </p:nvSpPr>
        <p:spPr>
          <a:xfrm>
            <a:off x="146304" y="247651"/>
            <a:ext cx="8997696" cy="577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t>
            </a:r>
            <a:r>
              <a:rPr lang="en-US" b="1" dirty="0">
                <a:solidFill>
                  <a:srgbClr val="002060"/>
                </a:solidFill>
              </a:rPr>
              <a:t>Deduction</a:t>
            </a:r>
            <a:r>
              <a:rPr lang="en-US" dirty="0"/>
              <a:t>: </a:t>
            </a:r>
            <a:r>
              <a:rPr lang="en-US" b="1" dirty="0">
                <a:solidFill>
                  <a:srgbClr val="FF0000"/>
                </a:solidFill>
              </a:rPr>
              <a:t>C</a:t>
            </a:r>
            <a:r>
              <a:rPr lang="en" b="1" dirty="0">
                <a:solidFill>
                  <a:srgbClr val="FF0000"/>
                </a:solidFill>
              </a:rPr>
              <a:t>onsequences of the Matter-based         Paradigm</a:t>
            </a:r>
            <a:endParaRPr b="1" dirty="0">
              <a:solidFill>
                <a:srgbClr val="FF0000"/>
              </a:solidFill>
            </a:endParaRPr>
          </a:p>
        </p:txBody>
      </p:sp>
      <p:sp>
        <p:nvSpPr>
          <p:cNvPr id="270" name="Google Shape;270;p44"/>
          <p:cNvSpPr txBox="1">
            <a:spLocks noGrp="1"/>
          </p:cNvSpPr>
          <p:nvPr>
            <p:ph type="body" idx="1"/>
          </p:nvPr>
        </p:nvSpPr>
        <p:spPr>
          <a:xfrm>
            <a:off x="311700" y="1152475"/>
            <a:ext cx="4911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71" name="Google Shape;271;p44" descr="Related image"/>
          <p:cNvPicPr preferRelativeResize="0"/>
          <p:nvPr/>
        </p:nvPicPr>
        <p:blipFill>
          <a:blip r:embed="rId3">
            <a:alphaModFix/>
          </a:blip>
          <a:stretch>
            <a:fillRect/>
          </a:stretch>
        </p:blipFill>
        <p:spPr>
          <a:xfrm>
            <a:off x="564600" y="1236825"/>
            <a:ext cx="5447275" cy="3659024"/>
          </a:xfrm>
          <a:prstGeom prst="rect">
            <a:avLst/>
          </a:prstGeom>
          <a:noFill/>
          <a:ln>
            <a:noFill/>
          </a:ln>
        </p:spPr>
      </p:pic>
      <p:sp>
        <p:nvSpPr>
          <p:cNvPr id="272" name="Google Shape;272;p44"/>
          <p:cNvSpPr txBox="1"/>
          <p:nvPr/>
        </p:nvSpPr>
        <p:spPr>
          <a:xfrm>
            <a:off x="4325625" y="3000300"/>
            <a:ext cx="4911900" cy="24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t>We are Machines with Computers for Brains</a:t>
            </a:r>
            <a:endParaRPr sz="3600"/>
          </a:p>
        </p:txBody>
      </p:sp>
      <p:pic>
        <p:nvPicPr>
          <p:cNvPr id="273" name="Google Shape;273;p44" descr="Image result for computer brain"/>
          <p:cNvPicPr preferRelativeResize="0"/>
          <p:nvPr/>
        </p:nvPicPr>
        <p:blipFill>
          <a:blip r:embed="rId4">
            <a:alphaModFix/>
          </a:blip>
          <a:stretch>
            <a:fillRect/>
          </a:stretch>
        </p:blipFill>
        <p:spPr>
          <a:xfrm>
            <a:off x="4034625" y="1236825"/>
            <a:ext cx="2247900" cy="1838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ctrTitle"/>
          </p:nvPr>
        </p:nvSpPr>
        <p:spPr>
          <a:xfrm>
            <a:off x="311700" y="227125"/>
            <a:ext cx="8520600" cy="157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0000"/>
                </a:solidFill>
              </a:rPr>
              <a:t>Paradigm Shifts:</a:t>
            </a:r>
            <a:r>
              <a:rPr lang="en"/>
              <a:t>      </a:t>
            </a:r>
            <a:r>
              <a:rPr lang="en">
                <a:solidFill>
                  <a:srgbClr val="0C343D"/>
                </a:solidFill>
              </a:rPr>
              <a:t>Scientific Revolutions</a:t>
            </a:r>
            <a:endParaRPr>
              <a:solidFill>
                <a:srgbClr val="0C343D"/>
              </a:solidFill>
            </a:endParaRPr>
          </a:p>
        </p:txBody>
      </p:sp>
      <p:sp>
        <p:nvSpPr>
          <p:cNvPr id="92" name="Google Shape;92;p19"/>
          <p:cNvSpPr txBox="1">
            <a:spLocks noGrp="1"/>
          </p:cNvSpPr>
          <p:nvPr>
            <p:ph type="subTitle" idx="1"/>
          </p:nvPr>
        </p:nvSpPr>
        <p:spPr>
          <a:xfrm>
            <a:off x="120250" y="1803625"/>
            <a:ext cx="8964300" cy="3178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rgbClr val="5B0F00"/>
                </a:solidFill>
              </a:rPr>
              <a:t>The Shift from the Matter-based Paradigm </a:t>
            </a:r>
            <a:r>
              <a:rPr lang="en" sz="3200" dirty="0"/>
              <a:t>to</a:t>
            </a:r>
            <a:endParaRPr sz="3200" dirty="0"/>
          </a:p>
          <a:p>
            <a:pPr marL="0" lvl="0" indent="0" algn="ctr" rtl="0">
              <a:spcBef>
                <a:spcPts val="0"/>
              </a:spcBef>
              <a:spcAft>
                <a:spcPts val="0"/>
              </a:spcAft>
              <a:buNone/>
            </a:pPr>
            <a:r>
              <a:rPr lang="en" sz="3200" dirty="0">
                <a:solidFill>
                  <a:srgbClr val="9900FF"/>
                </a:solidFill>
              </a:rPr>
              <a:t>The </a:t>
            </a:r>
            <a:r>
              <a:rPr lang="en-US" sz="3200" dirty="0">
                <a:solidFill>
                  <a:srgbClr val="9900FF"/>
                </a:solidFill>
              </a:rPr>
              <a:t>Unified Field-based </a:t>
            </a:r>
            <a:r>
              <a:rPr lang="en" sz="3200" dirty="0">
                <a:solidFill>
                  <a:srgbClr val="9900FF"/>
                </a:solidFill>
              </a:rPr>
              <a:t>Paradigm</a:t>
            </a:r>
          </a:p>
          <a:p>
            <a:pPr marL="0" lvl="0" indent="0" algn="ctr" rtl="0">
              <a:spcBef>
                <a:spcPts val="0"/>
              </a:spcBef>
              <a:spcAft>
                <a:spcPts val="0"/>
              </a:spcAft>
              <a:buNone/>
            </a:pPr>
            <a:r>
              <a:rPr lang="en" sz="2400" dirty="0">
                <a:solidFill>
                  <a:srgbClr val="9900FF"/>
                </a:solidFill>
              </a:rPr>
              <a:t>(Quantum Physics/Relativity Theory)</a:t>
            </a:r>
            <a:endParaRPr sz="2400" dirty="0">
              <a:solidFill>
                <a:srgbClr val="9900FF"/>
              </a:solidFill>
            </a:endParaRPr>
          </a:p>
          <a:p>
            <a:pPr marL="0" lvl="0" indent="0" algn="ctr" rtl="0">
              <a:spcBef>
                <a:spcPts val="0"/>
              </a:spcBef>
              <a:spcAft>
                <a:spcPts val="0"/>
              </a:spcAft>
              <a:buNone/>
            </a:pPr>
            <a:r>
              <a:rPr lang="en" sz="3200" dirty="0"/>
              <a:t>and</a:t>
            </a:r>
            <a:endParaRPr sz="3200" dirty="0"/>
          </a:p>
          <a:p>
            <a:pPr marL="0" lvl="0" indent="0" algn="ctr" rtl="0">
              <a:spcBef>
                <a:spcPts val="0"/>
              </a:spcBef>
              <a:spcAft>
                <a:spcPts val="0"/>
              </a:spcAft>
              <a:buNone/>
            </a:pPr>
            <a:r>
              <a:rPr lang="en" sz="3200" dirty="0">
                <a:solidFill>
                  <a:srgbClr val="0000FF"/>
                </a:solidFill>
              </a:rPr>
              <a:t>The Consciousness-based Paradigm</a:t>
            </a:r>
          </a:p>
          <a:p>
            <a:pPr marL="0" lvl="0" indent="0" algn="ctr" rtl="0">
              <a:spcBef>
                <a:spcPts val="0"/>
              </a:spcBef>
              <a:spcAft>
                <a:spcPts val="0"/>
              </a:spcAft>
              <a:buNone/>
            </a:pPr>
            <a:r>
              <a:rPr lang="en" sz="2400" dirty="0">
                <a:solidFill>
                  <a:srgbClr val="0000FF"/>
                </a:solidFill>
              </a:rPr>
              <a:t>(</a:t>
            </a:r>
            <a:r>
              <a:rPr lang="en-US" sz="2400" dirty="0">
                <a:solidFill>
                  <a:srgbClr val="0000FF"/>
                </a:solidFill>
              </a:rPr>
              <a:t>Science &amp; Technology of Consciousness)</a:t>
            </a:r>
            <a:endParaRPr sz="2400" dirty="0">
              <a:solidFill>
                <a:srgbClr val="0000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The Mind is an Illusion; Love is Biochemical</a:t>
            </a:r>
            <a:endParaRPr/>
          </a:p>
        </p:txBody>
      </p:sp>
      <p:sp>
        <p:nvSpPr>
          <p:cNvPr id="279" name="Google Shape;279;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80" name="Google Shape;280;p45"/>
          <p:cNvPicPr preferRelativeResize="0"/>
          <p:nvPr/>
        </p:nvPicPr>
        <p:blipFill>
          <a:blip r:embed="rId3">
            <a:alphaModFix/>
          </a:blip>
          <a:stretch>
            <a:fillRect/>
          </a:stretch>
        </p:blipFill>
        <p:spPr>
          <a:xfrm>
            <a:off x="1565800" y="1297188"/>
            <a:ext cx="5905500" cy="3457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0000FF"/>
                </a:solidFill>
              </a:rPr>
              <a:t>Exercise Question:</a:t>
            </a:r>
            <a:endParaRPr sz="3600">
              <a:solidFill>
                <a:srgbClr val="0000FF"/>
              </a:solidFill>
            </a:endParaRPr>
          </a:p>
        </p:txBody>
      </p:sp>
      <p:sp>
        <p:nvSpPr>
          <p:cNvPr id="286" name="Google Shape;286;p46"/>
          <p:cNvSpPr txBox="1">
            <a:spLocks noGrp="1"/>
          </p:cNvSpPr>
          <p:nvPr>
            <p:ph type="body" idx="1"/>
          </p:nvPr>
        </p:nvSpPr>
        <p:spPr>
          <a:xfrm>
            <a:off x="311700" y="1242450"/>
            <a:ext cx="8520600" cy="33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If Everything is made of indestructible,indivisible particles then what are we?</a:t>
            </a:r>
            <a:endParaRPr sz="3000" dirty="0"/>
          </a:p>
          <a:p>
            <a:pPr marL="0" lvl="0" indent="0" algn="l" rtl="0">
              <a:spcBef>
                <a:spcPts val="1600"/>
              </a:spcBef>
              <a:spcAft>
                <a:spcPts val="0"/>
              </a:spcAft>
              <a:buNone/>
            </a:pPr>
            <a:r>
              <a:rPr lang="en" sz="4800" dirty="0"/>
              <a:t> </a:t>
            </a:r>
            <a:r>
              <a:rPr lang="en" sz="4800" b="1" dirty="0">
                <a:solidFill>
                  <a:srgbClr val="FF0000"/>
                </a:solidFill>
              </a:rPr>
              <a:t>Am I a machine?  Are you?</a:t>
            </a:r>
            <a:endParaRPr sz="4800" b="1" dirty="0">
              <a:solidFill>
                <a:srgbClr val="FF0000"/>
              </a:solidFill>
            </a:endParaRPr>
          </a:p>
          <a:p>
            <a:pPr marL="0" lvl="0" indent="0" algn="l" rtl="0">
              <a:spcBef>
                <a:spcPts val="1600"/>
              </a:spcBef>
              <a:spcAft>
                <a:spcPts val="1600"/>
              </a:spcAft>
              <a:buNone/>
            </a:pPr>
            <a:r>
              <a:rPr lang="en" sz="3600" dirty="0"/>
              <a:t>    </a:t>
            </a:r>
            <a:r>
              <a:rPr lang="en" sz="3600" b="1" dirty="0">
                <a:solidFill>
                  <a:srgbClr val="7030A0"/>
                </a:solidFill>
              </a:rPr>
              <a:t>What is your ultimate paradigm?</a:t>
            </a:r>
            <a:endParaRPr sz="3600" b="1" dirty="0">
              <a:solidFill>
                <a:srgbClr val="7030A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1"/>
          <p:cNvSpPr txBox="1">
            <a:spLocks noGrp="1"/>
          </p:cNvSpPr>
          <p:nvPr>
            <p:ph type="title"/>
          </p:nvPr>
        </p:nvSpPr>
        <p:spPr>
          <a:xfrm>
            <a:off x="0" y="445025"/>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Why did Quantum Physics replace Classical Physics? </a:t>
            </a:r>
            <a:endParaRPr/>
          </a:p>
        </p:txBody>
      </p:sp>
      <p:sp>
        <p:nvSpPr>
          <p:cNvPr id="320" name="Google Shape;320;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21" name="Google Shape;321;p51" descr="Image result for everything is made of atoms"/>
          <p:cNvPicPr preferRelativeResize="0"/>
          <p:nvPr/>
        </p:nvPicPr>
        <p:blipFill>
          <a:blip r:embed="rId3">
            <a:alphaModFix/>
          </a:blip>
          <a:stretch>
            <a:fillRect/>
          </a:stretch>
        </p:blipFill>
        <p:spPr>
          <a:xfrm>
            <a:off x="2154600" y="1152475"/>
            <a:ext cx="4667025" cy="3727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7"/>
          <p:cNvSpPr txBox="1">
            <a:spLocks noGrp="1"/>
          </p:cNvSpPr>
          <p:nvPr>
            <p:ph type="title"/>
          </p:nvPr>
        </p:nvSpPr>
        <p:spPr>
          <a:xfrm>
            <a:off x="311700" y="111550"/>
            <a:ext cx="8520600" cy="9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Testing the Paradigm: Is the Universe made up of tiny indivisible pieces of matter (e.g. atoms)?</a:t>
            </a:r>
            <a:endParaRPr/>
          </a:p>
        </p:txBody>
      </p:sp>
      <p:sp>
        <p:nvSpPr>
          <p:cNvPr id="292" name="Google Shape;292;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93" name="Google Shape;293;p47" descr="Image result for large hadron collider"/>
          <p:cNvPicPr preferRelativeResize="0"/>
          <p:nvPr/>
        </p:nvPicPr>
        <p:blipFill>
          <a:blip r:embed="rId3">
            <a:alphaModFix/>
          </a:blip>
          <a:stretch>
            <a:fillRect/>
          </a:stretch>
        </p:blipFill>
        <p:spPr>
          <a:xfrm>
            <a:off x="1312375" y="1333325"/>
            <a:ext cx="6519250" cy="3178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9"/>
          <p:cNvSpPr txBox="1">
            <a:spLocks noGrp="1"/>
          </p:cNvSpPr>
          <p:nvPr>
            <p:ph type="body" idx="1"/>
          </p:nvPr>
        </p:nvSpPr>
        <p:spPr>
          <a:xfrm>
            <a:off x="311700" y="5913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solidFill>
                  <a:srgbClr val="222222"/>
                </a:solidFill>
                <a:highlight>
                  <a:srgbClr val="FFFFFF"/>
                </a:highlight>
              </a:rPr>
              <a:t>10</a:t>
            </a:r>
            <a:r>
              <a:rPr lang="en" sz="1100" baseline="30000">
                <a:solidFill>
                  <a:srgbClr val="222222"/>
                </a:solidFill>
                <a:highlight>
                  <a:srgbClr val="FFFFFF"/>
                </a:highlight>
              </a:rPr>
              <a:t> 0</a:t>
            </a:r>
            <a:r>
              <a:rPr lang="en" sz="1100" b="1">
                <a:solidFill>
                  <a:schemeClr val="dk1"/>
                </a:solidFill>
              </a:rPr>
              <a:t>             One meter</a:t>
            </a:r>
            <a:endParaRPr sz="1100" b="1">
              <a:solidFill>
                <a:schemeClr val="dk1"/>
              </a:solidFill>
            </a:endParaRPr>
          </a:p>
          <a:p>
            <a:pPr marL="0" lvl="0" indent="0" algn="l" rtl="0">
              <a:spcBef>
                <a:spcPts val="1600"/>
              </a:spcBef>
              <a:spcAft>
                <a:spcPts val="0"/>
              </a:spcAft>
              <a:buClr>
                <a:schemeClr val="dk1"/>
              </a:buClr>
              <a:buSzPts val="1100"/>
              <a:buFont typeface="Arial"/>
              <a:buNone/>
            </a:pPr>
            <a:r>
              <a:rPr lang="en" sz="1100">
                <a:solidFill>
                  <a:srgbClr val="222222"/>
                </a:solidFill>
                <a:highlight>
                  <a:srgbClr val="FFFFFF"/>
                </a:highlight>
              </a:rPr>
              <a:t>10</a:t>
            </a:r>
            <a:r>
              <a:rPr lang="en" sz="1100" baseline="30000">
                <a:solidFill>
                  <a:srgbClr val="222222"/>
                </a:solidFill>
                <a:highlight>
                  <a:srgbClr val="FFFFFF"/>
                </a:highlight>
              </a:rPr>
              <a:t> -2          	</a:t>
            </a:r>
            <a:r>
              <a:rPr lang="en" sz="1100" b="1">
                <a:solidFill>
                  <a:schemeClr val="dk1"/>
                </a:solidFill>
              </a:rPr>
              <a:t>Ant  </a:t>
            </a:r>
            <a:endParaRPr sz="1100" b="1">
              <a:solidFill>
                <a:schemeClr val="dk1"/>
              </a:solidFill>
            </a:endParaRPr>
          </a:p>
          <a:p>
            <a:pPr marL="0" lvl="0" indent="0" algn="l" rtl="0">
              <a:spcBef>
                <a:spcPts val="1600"/>
              </a:spcBef>
              <a:spcAft>
                <a:spcPts val="0"/>
              </a:spcAft>
              <a:buClr>
                <a:schemeClr val="dk1"/>
              </a:buClr>
              <a:buSzPts val="1100"/>
              <a:buFont typeface="Arial"/>
              <a:buNone/>
            </a:pPr>
            <a:r>
              <a:rPr lang="en" sz="1100">
                <a:solidFill>
                  <a:srgbClr val="222222"/>
                </a:solidFill>
                <a:highlight>
                  <a:srgbClr val="FFFFFF"/>
                </a:highlight>
              </a:rPr>
              <a:t>10</a:t>
            </a:r>
            <a:r>
              <a:rPr lang="en" sz="1100" baseline="30000">
                <a:solidFill>
                  <a:srgbClr val="222222"/>
                </a:solidFill>
                <a:highlight>
                  <a:srgbClr val="FFFFFF"/>
                </a:highlight>
              </a:rPr>
              <a:t> -4          	</a:t>
            </a:r>
            <a:r>
              <a:rPr lang="en" sz="1100" b="1">
                <a:solidFill>
                  <a:schemeClr val="dk1"/>
                </a:solidFill>
              </a:rPr>
              <a:t>Cell Microbe                           	Microbiology</a:t>
            </a:r>
            <a:endParaRPr sz="1100" b="1">
              <a:solidFill>
                <a:schemeClr val="dk1"/>
              </a:solidFill>
            </a:endParaRPr>
          </a:p>
          <a:p>
            <a:pPr marL="0" lvl="0" indent="0" algn="l" rtl="0">
              <a:spcBef>
                <a:spcPts val="1600"/>
              </a:spcBef>
              <a:spcAft>
                <a:spcPts val="0"/>
              </a:spcAft>
              <a:buClr>
                <a:schemeClr val="dk1"/>
              </a:buClr>
              <a:buSzPts val="1100"/>
              <a:buFont typeface="Arial"/>
              <a:buNone/>
            </a:pPr>
            <a:r>
              <a:rPr lang="en" sz="1100">
                <a:solidFill>
                  <a:srgbClr val="222222"/>
                </a:solidFill>
                <a:highlight>
                  <a:srgbClr val="FFFFFF"/>
                </a:highlight>
              </a:rPr>
              <a:t>10</a:t>
            </a:r>
            <a:r>
              <a:rPr lang="en" sz="1100" baseline="30000">
                <a:solidFill>
                  <a:srgbClr val="222222"/>
                </a:solidFill>
                <a:highlight>
                  <a:srgbClr val="FFFFFF"/>
                </a:highlight>
              </a:rPr>
              <a:t> -1          	</a:t>
            </a:r>
            <a:r>
              <a:rPr lang="en" sz="1100" b="1">
                <a:solidFill>
                  <a:schemeClr val="dk1"/>
                </a:solidFill>
              </a:rPr>
              <a:t>DNA</a:t>
            </a:r>
            <a:endParaRPr sz="1100" b="1">
              <a:solidFill>
                <a:schemeClr val="dk1"/>
              </a:solidFill>
            </a:endParaRPr>
          </a:p>
          <a:p>
            <a:pPr marL="0" lvl="0" indent="0" algn="l" rtl="0">
              <a:spcBef>
                <a:spcPts val="1600"/>
              </a:spcBef>
              <a:spcAft>
                <a:spcPts val="0"/>
              </a:spcAft>
              <a:buClr>
                <a:schemeClr val="dk1"/>
              </a:buClr>
              <a:buSzPts val="1100"/>
              <a:buFont typeface="Arial"/>
              <a:buNone/>
            </a:pPr>
            <a:r>
              <a:rPr lang="en" sz="1100">
                <a:solidFill>
                  <a:srgbClr val="222222"/>
                </a:solidFill>
                <a:highlight>
                  <a:srgbClr val="FFFFFF"/>
                </a:highlight>
              </a:rPr>
              <a:t>10</a:t>
            </a:r>
            <a:r>
              <a:rPr lang="en" sz="1100" baseline="30000">
                <a:solidFill>
                  <a:srgbClr val="222222"/>
                </a:solidFill>
                <a:highlight>
                  <a:srgbClr val="FFFFFF"/>
                </a:highlight>
              </a:rPr>
              <a:t> -5          	</a:t>
            </a:r>
            <a:r>
              <a:rPr lang="en" sz="1100" b="1">
                <a:solidFill>
                  <a:schemeClr val="dk1"/>
                </a:solidFill>
              </a:rPr>
              <a:t>Virus</a:t>
            </a:r>
            <a:endParaRPr sz="1100" b="1">
              <a:solidFill>
                <a:schemeClr val="dk1"/>
              </a:solidFill>
            </a:endParaRPr>
          </a:p>
          <a:p>
            <a:pPr marL="0" lvl="0" indent="0" algn="l" rtl="0">
              <a:spcBef>
                <a:spcPts val="1600"/>
              </a:spcBef>
              <a:spcAft>
                <a:spcPts val="0"/>
              </a:spcAft>
              <a:buClr>
                <a:schemeClr val="dk1"/>
              </a:buClr>
              <a:buSzPts val="1100"/>
              <a:buFont typeface="Arial"/>
              <a:buNone/>
            </a:pPr>
            <a:r>
              <a:rPr lang="en" sz="1100">
                <a:solidFill>
                  <a:srgbClr val="222222"/>
                </a:solidFill>
                <a:highlight>
                  <a:srgbClr val="FFFFFF"/>
                </a:highlight>
              </a:rPr>
              <a:t>10</a:t>
            </a:r>
            <a:r>
              <a:rPr lang="en" sz="1100" baseline="30000">
                <a:solidFill>
                  <a:srgbClr val="222222"/>
                </a:solidFill>
                <a:highlight>
                  <a:srgbClr val="FFFFFF"/>
                </a:highlight>
              </a:rPr>
              <a:t> -10         	</a:t>
            </a:r>
            <a:r>
              <a:rPr lang="en" sz="1100" b="1">
                <a:solidFill>
                  <a:schemeClr val="dk1"/>
                </a:solidFill>
              </a:rPr>
              <a:t>Atom</a:t>
            </a:r>
            <a:r>
              <a:rPr lang="en" sz="1100" baseline="30000">
                <a:solidFill>
                  <a:srgbClr val="222222"/>
                </a:solidFill>
                <a:highlight>
                  <a:srgbClr val="FFFFFF"/>
                </a:highlight>
              </a:rPr>
              <a:t>       	</a:t>
            </a:r>
            <a:endParaRPr sz="1100" baseline="30000">
              <a:solidFill>
                <a:srgbClr val="222222"/>
              </a:solidFill>
              <a:highlight>
                <a:srgbClr val="FFFFFF"/>
              </a:highlight>
            </a:endParaRPr>
          </a:p>
          <a:p>
            <a:pPr marL="0" lvl="0" indent="0" algn="l" rtl="0">
              <a:spcBef>
                <a:spcPts val="1600"/>
              </a:spcBef>
              <a:spcAft>
                <a:spcPts val="0"/>
              </a:spcAft>
              <a:buClr>
                <a:schemeClr val="dk1"/>
              </a:buClr>
              <a:buSzPts val="1100"/>
              <a:buFont typeface="Arial"/>
              <a:buNone/>
            </a:pPr>
            <a:r>
              <a:rPr lang="en" sz="1100">
                <a:solidFill>
                  <a:srgbClr val="222222"/>
                </a:solidFill>
                <a:highlight>
                  <a:srgbClr val="FFFFFF"/>
                </a:highlight>
              </a:rPr>
              <a:t>10</a:t>
            </a:r>
            <a:r>
              <a:rPr lang="en" sz="1100" baseline="30000">
                <a:solidFill>
                  <a:srgbClr val="222222"/>
                </a:solidFill>
                <a:highlight>
                  <a:srgbClr val="FFFFFF"/>
                </a:highlight>
              </a:rPr>
              <a:t> -15         	</a:t>
            </a:r>
            <a:r>
              <a:rPr lang="en" sz="1100" b="1">
                <a:solidFill>
                  <a:schemeClr val="dk1"/>
                </a:solidFill>
              </a:rPr>
              <a:t>Proton/Electron                    		Chemistry</a:t>
            </a:r>
            <a:endParaRPr sz="1100" b="1">
              <a:solidFill>
                <a:schemeClr val="dk1"/>
              </a:solidFill>
            </a:endParaRPr>
          </a:p>
          <a:p>
            <a:pPr marL="0" lvl="0" indent="0" algn="l" rtl="0">
              <a:spcBef>
                <a:spcPts val="1600"/>
              </a:spcBef>
              <a:spcAft>
                <a:spcPts val="0"/>
              </a:spcAft>
              <a:buClr>
                <a:schemeClr val="dk1"/>
              </a:buClr>
              <a:buSzPts val="1100"/>
              <a:buFont typeface="Arial"/>
              <a:buNone/>
            </a:pPr>
            <a:r>
              <a:rPr lang="en" sz="1100">
                <a:solidFill>
                  <a:srgbClr val="222222"/>
                </a:solidFill>
                <a:highlight>
                  <a:srgbClr val="FFFFFF"/>
                </a:highlight>
              </a:rPr>
              <a:t>10</a:t>
            </a:r>
            <a:r>
              <a:rPr lang="en" sz="1100" baseline="30000">
                <a:solidFill>
                  <a:srgbClr val="222222"/>
                </a:solidFill>
                <a:highlight>
                  <a:srgbClr val="FFFFFF"/>
                </a:highlight>
              </a:rPr>
              <a:t> -19         	</a:t>
            </a:r>
            <a:r>
              <a:rPr lang="en" sz="1100" b="1">
                <a:solidFill>
                  <a:schemeClr val="dk1"/>
                </a:solidFill>
              </a:rPr>
              <a:t>Quark                                       	Elementary Particles</a:t>
            </a:r>
            <a:endParaRPr sz="1100" b="1">
              <a:solidFill>
                <a:schemeClr val="dk1"/>
              </a:solidFill>
            </a:endParaRPr>
          </a:p>
          <a:p>
            <a:pPr marL="0" lvl="0" indent="0" algn="l" rtl="0">
              <a:spcBef>
                <a:spcPts val="1600"/>
              </a:spcBef>
              <a:spcAft>
                <a:spcPts val="0"/>
              </a:spcAft>
              <a:buClr>
                <a:schemeClr val="dk1"/>
              </a:buClr>
              <a:buSzPts val="1100"/>
              <a:buFont typeface="Arial"/>
              <a:buNone/>
            </a:pPr>
            <a:r>
              <a:rPr lang="en" sz="1100">
                <a:solidFill>
                  <a:srgbClr val="222222"/>
                </a:solidFill>
                <a:highlight>
                  <a:srgbClr val="FFFFFF"/>
                </a:highlight>
              </a:rPr>
              <a:t>10</a:t>
            </a:r>
            <a:r>
              <a:rPr lang="en" sz="1100" baseline="30000">
                <a:solidFill>
                  <a:srgbClr val="222222"/>
                </a:solidFill>
                <a:highlight>
                  <a:srgbClr val="FFFFFF"/>
                </a:highlight>
              </a:rPr>
              <a:t> -34         	</a:t>
            </a:r>
            <a:r>
              <a:rPr lang="en" sz="1100" b="1">
                <a:solidFill>
                  <a:schemeClr val="dk1"/>
                </a:solidFill>
              </a:rPr>
              <a:t>Superstrings</a:t>
            </a:r>
            <a:endParaRPr sz="1100" b="1">
              <a:solidFill>
                <a:schemeClr val="dk1"/>
              </a:solidFill>
            </a:endParaRPr>
          </a:p>
          <a:p>
            <a:pPr marL="0" lvl="0" indent="0" algn="l" rtl="0">
              <a:spcBef>
                <a:spcPts val="1600"/>
              </a:spcBef>
              <a:spcAft>
                <a:spcPts val="0"/>
              </a:spcAft>
              <a:buClr>
                <a:schemeClr val="dk1"/>
              </a:buClr>
              <a:buSzPts val="1100"/>
              <a:buFont typeface="Arial"/>
              <a:buNone/>
            </a:pPr>
            <a:r>
              <a:rPr lang="en" u="sng" baseline="30000">
                <a:solidFill>
                  <a:srgbClr val="222222"/>
                </a:solidFill>
                <a:highlight>
                  <a:srgbClr val="FFFFFF"/>
                </a:highlight>
              </a:rPr>
              <a:t>________</a:t>
            </a:r>
            <a:r>
              <a:rPr lang="en" b="1" u="sng" baseline="30000">
                <a:solidFill>
                  <a:srgbClr val="222222"/>
                </a:solidFill>
                <a:highlight>
                  <a:srgbClr val="FFFFFF"/>
                </a:highlight>
              </a:rPr>
              <a:t>The Planck Scale:Space &amp; Time exist above</a:t>
            </a:r>
            <a:endParaRPr b="1" u="sng" baseline="30000">
              <a:solidFill>
                <a:srgbClr val="222222"/>
              </a:solidFill>
              <a:highlight>
                <a:srgbClr val="FFFFFF"/>
              </a:highlight>
            </a:endParaRPr>
          </a:p>
          <a:p>
            <a:pPr marL="0" lvl="0" indent="0" algn="l" rtl="0">
              <a:spcBef>
                <a:spcPts val="1600"/>
              </a:spcBef>
              <a:spcAft>
                <a:spcPts val="0"/>
              </a:spcAft>
              <a:buClr>
                <a:schemeClr val="dk1"/>
              </a:buClr>
              <a:buSzPts val="1100"/>
              <a:buFont typeface="Arial"/>
              <a:buNone/>
            </a:pPr>
            <a:r>
              <a:rPr lang="en" b="1" baseline="30000">
                <a:solidFill>
                  <a:srgbClr val="222222"/>
                </a:solidFill>
                <a:highlight>
                  <a:srgbClr val="FFFFFF"/>
                </a:highlight>
              </a:rPr>
              <a:t>Virtual Reality: The Vacuum State/The Absolute</a:t>
            </a:r>
            <a:endParaRPr b="1" baseline="30000">
              <a:solidFill>
                <a:srgbClr val="222222"/>
              </a:solidFill>
              <a:highlight>
                <a:srgbClr val="FFFFFF"/>
              </a:highlight>
            </a:endParaRPr>
          </a:p>
          <a:p>
            <a:pPr marL="0" lvl="0" indent="0" algn="l" rtl="0">
              <a:spcBef>
                <a:spcPts val="1600"/>
              </a:spcBef>
              <a:spcAft>
                <a:spcPts val="1600"/>
              </a:spcAft>
              <a:buNone/>
            </a:pPr>
            <a:endParaRPr/>
          </a:p>
        </p:txBody>
      </p:sp>
      <p:pic>
        <p:nvPicPr>
          <p:cNvPr id="307" name="Google Shape;307;p49" descr="Image result for atom"/>
          <p:cNvPicPr preferRelativeResize="0"/>
          <p:nvPr/>
        </p:nvPicPr>
        <p:blipFill>
          <a:blip r:embed="rId3">
            <a:alphaModFix/>
          </a:blip>
          <a:stretch>
            <a:fillRect/>
          </a:stretch>
        </p:blipFill>
        <p:spPr>
          <a:xfrm>
            <a:off x="5042400" y="913100"/>
            <a:ext cx="4101600" cy="30754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299" name="Google Shape;299;p4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300" name="Google Shape;300;p48" descr="Kuhn Cycle"/>
          <p:cNvPicPr preferRelativeResize="0"/>
          <p:nvPr/>
        </p:nvPicPr>
        <p:blipFill>
          <a:blip r:embed="rId3">
            <a:alphaModFix/>
          </a:blip>
          <a:stretch>
            <a:fillRect/>
          </a:stretch>
        </p:blipFill>
        <p:spPr>
          <a:xfrm>
            <a:off x="2204350" y="868375"/>
            <a:ext cx="5397350" cy="4088100"/>
          </a:xfrm>
          <a:prstGeom prst="rect">
            <a:avLst/>
          </a:prstGeom>
          <a:noFill/>
          <a:ln>
            <a:noFill/>
          </a:ln>
        </p:spPr>
      </p:pic>
      <p:sp>
        <p:nvSpPr>
          <p:cNvPr id="301" name="Google Shape;301;p48"/>
          <p:cNvSpPr txBox="1"/>
          <p:nvPr/>
        </p:nvSpPr>
        <p:spPr>
          <a:xfrm>
            <a:off x="814950" y="0"/>
            <a:ext cx="7334400" cy="7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FF"/>
                </a:solidFill>
              </a:rPr>
              <a:t>Testing the Matter-based Paradigm: </a:t>
            </a:r>
            <a:endParaRPr sz="2400">
              <a:solidFill>
                <a:srgbClr val="0000FF"/>
              </a:solidFill>
            </a:endParaRPr>
          </a:p>
          <a:p>
            <a:pPr marL="0" lvl="0" indent="0" algn="l" rtl="0">
              <a:spcBef>
                <a:spcPts val="0"/>
              </a:spcBef>
              <a:spcAft>
                <a:spcPts val="0"/>
              </a:spcAft>
              <a:buNone/>
            </a:pPr>
            <a:r>
              <a:rPr lang="en" sz="2400">
                <a:solidFill>
                  <a:srgbClr val="0000FF"/>
                </a:solidFill>
              </a:rPr>
              <a:t>Does research validate the Paradigm?</a:t>
            </a:r>
            <a:endParaRPr sz="2400">
              <a:solidFill>
                <a:srgbClr val="0000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0"/>
          <p:cNvSpPr txBox="1">
            <a:spLocks noGrp="1"/>
          </p:cNvSpPr>
          <p:nvPr>
            <p:ph type="title"/>
          </p:nvPr>
        </p:nvSpPr>
        <p:spPr>
          <a:xfrm>
            <a:off x="311700" y="133600"/>
            <a:ext cx="8520600" cy="101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rPr>
              <a:t>        Why was the Classical Matter-based Paradigm replaced by Quantum Physics/Relativity Theory?    Is the Matter-based Paradigm consistent </a:t>
            </a:r>
            <a:endParaRPr>
              <a:solidFill>
                <a:srgbClr val="0000FF"/>
              </a:solidFill>
            </a:endParaRPr>
          </a:p>
          <a:p>
            <a:pPr marL="0" lvl="0" indent="0" algn="l" rtl="0">
              <a:spcBef>
                <a:spcPts val="0"/>
              </a:spcBef>
              <a:spcAft>
                <a:spcPts val="0"/>
              </a:spcAft>
              <a:buNone/>
            </a:pPr>
            <a:r>
              <a:rPr lang="en">
                <a:solidFill>
                  <a:srgbClr val="0000FF"/>
                </a:solidFill>
              </a:rPr>
              <a:t>                   with Quantum Physics? </a:t>
            </a:r>
            <a:endParaRPr>
              <a:solidFill>
                <a:srgbClr val="0000FF"/>
              </a:solidFill>
            </a:endParaRPr>
          </a:p>
        </p:txBody>
      </p:sp>
      <p:sp>
        <p:nvSpPr>
          <p:cNvPr id="313" name="Google Shape;313;p50"/>
          <p:cNvSpPr txBox="1">
            <a:spLocks noGrp="1"/>
          </p:cNvSpPr>
          <p:nvPr>
            <p:ph type="body" idx="1"/>
          </p:nvPr>
        </p:nvSpPr>
        <p:spPr>
          <a:xfrm>
            <a:off x="311700" y="2158650"/>
            <a:ext cx="5673600" cy="24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a:solidFill>
                  <a:srgbClr val="000000"/>
                </a:solidFill>
              </a:rPr>
              <a:t>Einstein expressing his feelings about the old, Matter-based Paradigm.</a:t>
            </a:r>
            <a:endParaRPr sz="3000">
              <a:solidFill>
                <a:srgbClr val="000000"/>
              </a:solidFill>
            </a:endParaRPr>
          </a:p>
        </p:txBody>
      </p:sp>
      <p:pic>
        <p:nvPicPr>
          <p:cNvPr id="314" name="Google Shape;314;p50"/>
          <p:cNvPicPr preferRelativeResize="0"/>
          <p:nvPr/>
        </p:nvPicPr>
        <p:blipFill>
          <a:blip r:embed="rId3">
            <a:alphaModFix/>
          </a:blip>
          <a:stretch>
            <a:fillRect/>
          </a:stretch>
        </p:blipFill>
        <p:spPr>
          <a:xfrm>
            <a:off x="6117663" y="1565438"/>
            <a:ext cx="2714625" cy="3457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2"/>
          <p:cNvSpPr txBox="1">
            <a:spLocks noGrp="1"/>
          </p:cNvSpPr>
          <p:nvPr>
            <p:ph type="title"/>
          </p:nvPr>
        </p:nvSpPr>
        <p:spPr>
          <a:xfrm>
            <a:off x="311700" y="445025"/>
            <a:ext cx="8520600" cy="110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rPr>
              <a:t>Is Newtonian Mechanics (Matter-based Science)          </a:t>
            </a:r>
            <a:endParaRPr>
              <a:solidFill>
                <a:srgbClr val="0000FF"/>
              </a:solidFill>
            </a:endParaRPr>
          </a:p>
          <a:p>
            <a:pPr marL="0" lvl="0" indent="0" algn="l" rtl="0">
              <a:spcBef>
                <a:spcPts val="0"/>
              </a:spcBef>
              <a:spcAft>
                <a:spcPts val="0"/>
              </a:spcAft>
              <a:buNone/>
            </a:pPr>
            <a:r>
              <a:rPr lang="en">
                <a:solidFill>
                  <a:srgbClr val="0000FF"/>
                </a:solidFill>
              </a:rPr>
              <a:t>                            Still  Useful?</a:t>
            </a:r>
            <a:endParaRPr>
              <a:solidFill>
                <a:srgbClr val="0000FF"/>
              </a:solidFill>
            </a:endParaRPr>
          </a:p>
        </p:txBody>
      </p:sp>
      <p:sp>
        <p:nvSpPr>
          <p:cNvPr id="327" name="Google Shape;327;p52"/>
          <p:cNvSpPr txBox="1">
            <a:spLocks noGrp="1"/>
          </p:cNvSpPr>
          <p:nvPr>
            <p:ph type="body" idx="1"/>
          </p:nvPr>
        </p:nvSpPr>
        <p:spPr>
          <a:xfrm>
            <a:off x="311700" y="14464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Matter-based Science does not account for the Experience of Reality at very tiny space-time dimensions.  It is therefore </a:t>
            </a:r>
            <a:r>
              <a:rPr lang="en-US" sz="3000" b="1" dirty="0">
                <a:solidFill>
                  <a:srgbClr val="7030A0"/>
                </a:solidFill>
              </a:rPr>
              <a:t>I</a:t>
            </a:r>
            <a:r>
              <a:rPr lang="en" sz="3000" b="1" dirty="0">
                <a:solidFill>
                  <a:srgbClr val="7030A0"/>
                </a:solidFill>
              </a:rPr>
              <a:t>ncomplete</a:t>
            </a:r>
            <a:r>
              <a:rPr lang="en" sz="3000" dirty="0"/>
              <a:t>.</a:t>
            </a:r>
            <a:endParaRPr sz="3000" dirty="0"/>
          </a:p>
          <a:p>
            <a:pPr marL="0" lvl="0" indent="0" algn="l" rtl="0">
              <a:spcBef>
                <a:spcPts val="1600"/>
              </a:spcBef>
              <a:spcAft>
                <a:spcPts val="0"/>
              </a:spcAft>
              <a:buNone/>
            </a:pPr>
            <a:r>
              <a:rPr lang="en" sz="3000" dirty="0"/>
              <a:t>Is a limited paradigm still useful in a </a:t>
            </a:r>
            <a:r>
              <a:rPr lang="en" sz="3000" b="1" dirty="0">
                <a:solidFill>
                  <a:srgbClr val="7030A0"/>
                </a:solidFill>
              </a:rPr>
              <a:t>limited</a:t>
            </a:r>
            <a:r>
              <a:rPr lang="en" sz="3000" dirty="0"/>
              <a:t> setting? </a:t>
            </a:r>
            <a:r>
              <a:rPr lang="en-US" sz="3000" dirty="0"/>
              <a:t>Do we still use Newtonian equations?</a:t>
            </a:r>
            <a:endParaRPr sz="3000" dirty="0"/>
          </a:p>
          <a:p>
            <a:pPr marL="0" lvl="0" indent="0" algn="l" rtl="0">
              <a:spcBef>
                <a:spcPts val="1600"/>
              </a:spcBef>
              <a:spcAft>
                <a:spcPts val="1600"/>
              </a:spcAft>
              <a:buNone/>
            </a:pPr>
            <a:endParaRPr sz="3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Final Question</a:t>
            </a:r>
            <a:r>
              <a:rPr lang="en-US" dirty="0"/>
              <a:t>s</a:t>
            </a:r>
            <a:endParaRPr dirty="0"/>
          </a:p>
        </p:txBody>
      </p:sp>
      <p:sp>
        <p:nvSpPr>
          <p:cNvPr id="333" name="Google Shape;333;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0000FF"/>
                </a:solidFill>
              </a:rPr>
              <a:t>What would the Ultimate Paradigm look like?</a:t>
            </a:r>
            <a:endParaRPr sz="3000">
              <a:solidFill>
                <a:srgbClr val="0000FF"/>
              </a:solidFill>
            </a:endParaRPr>
          </a:p>
          <a:p>
            <a:pPr marL="0" lvl="0" indent="0" algn="l" rtl="0">
              <a:spcBef>
                <a:spcPts val="1600"/>
              </a:spcBef>
              <a:spcAft>
                <a:spcPts val="0"/>
              </a:spcAft>
              <a:buNone/>
            </a:pPr>
            <a:r>
              <a:rPr lang="en" sz="3000">
                <a:solidFill>
                  <a:srgbClr val="0000FF"/>
                </a:solidFill>
              </a:rPr>
              <a:t>Would it be a Theory of Everything?</a:t>
            </a:r>
            <a:endParaRPr sz="3000">
              <a:solidFill>
                <a:srgbClr val="0000FF"/>
              </a:solidFill>
            </a:endParaRPr>
          </a:p>
          <a:p>
            <a:pPr marL="0" lvl="0" indent="0" algn="l" rtl="0">
              <a:spcBef>
                <a:spcPts val="1600"/>
              </a:spcBef>
              <a:spcAft>
                <a:spcPts val="1600"/>
              </a:spcAft>
              <a:buNone/>
            </a:pPr>
            <a:r>
              <a:rPr lang="en" sz="3000">
                <a:solidFill>
                  <a:srgbClr val="0000FF"/>
                </a:solidFill>
              </a:rPr>
              <a:t>What would Everything include?</a:t>
            </a:r>
            <a:endParaRPr sz="3000">
              <a:solidFill>
                <a:srgbClr val="0000FF"/>
              </a:solidFill>
            </a:endParaRPr>
          </a:p>
        </p:txBody>
      </p:sp>
      <p:pic>
        <p:nvPicPr>
          <p:cNvPr id="334" name="Google Shape;334;p53" descr="Image result for stephen hawking theory of everything"/>
          <p:cNvPicPr preferRelativeResize="0"/>
          <p:nvPr/>
        </p:nvPicPr>
        <p:blipFill>
          <a:blip r:embed="rId3">
            <a:alphaModFix/>
          </a:blip>
          <a:stretch>
            <a:fillRect/>
          </a:stretch>
        </p:blipFill>
        <p:spPr>
          <a:xfrm>
            <a:off x="6599700" y="2150925"/>
            <a:ext cx="2404775" cy="25383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4"/>
          <p:cNvSpPr txBox="1">
            <a:spLocks noGrp="1"/>
          </p:cNvSpPr>
          <p:nvPr>
            <p:ph type="title"/>
          </p:nvPr>
        </p:nvSpPr>
        <p:spPr>
          <a:xfrm>
            <a:off x="311700" y="114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The Physical Universe in Powers of Ten meters: Life is Found in Layers</a:t>
            </a:r>
            <a:endParaRPr sz="1800" b="1"/>
          </a:p>
        </p:txBody>
      </p:sp>
      <p:sp>
        <p:nvSpPr>
          <p:cNvPr id="340" name="Google Shape;340;p54"/>
          <p:cNvSpPr txBox="1">
            <a:spLocks noGrp="1"/>
          </p:cNvSpPr>
          <p:nvPr>
            <p:ph type="body" idx="1"/>
          </p:nvPr>
        </p:nvSpPr>
        <p:spPr>
          <a:xfrm>
            <a:off x="120250" y="468900"/>
            <a:ext cx="8897700" cy="39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b="1">
                <a:solidFill>
                  <a:schemeClr val="dk1"/>
                </a:solidFill>
              </a:rPr>
              <a:t>10</a:t>
            </a:r>
            <a:r>
              <a:rPr lang="en" sz="1100" baseline="30000">
                <a:solidFill>
                  <a:srgbClr val="222222"/>
                </a:solidFill>
                <a:highlight>
                  <a:srgbClr val="FFFFFF"/>
                </a:highlight>
              </a:rPr>
              <a:t> </a:t>
            </a:r>
            <a:r>
              <a:rPr lang="en" sz="1100" b="1" baseline="30000">
                <a:solidFill>
                  <a:srgbClr val="222222"/>
                </a:solidFill>
                <a:highlight>
                  <a:srgbClr val="FFFFFF"/>
                </a:highlight>
              </a:rPr>
              <a:t>28                	</a:t>
            </a:r>
            <a:r>
              <a:rPr lang="en" sz="1100" b="1">
                <a:solidFill>
                  <a:schemeClr val="dk1"/>
                </a:solidFill>
              </a:rPr>
              <a:t>Size of</a:t>
            </a:r>
            <a:r>
              <a:rPr lang="en" sz="1100" b="1" baseline="30000">
                <a:solidFill>
                  <a:srgbClr val="222222"/>
                </a:solidFill>
                <a:highlight>
                  <a:srgbClr val="FFFFFF"/>
                </a:highlight>
              </a:rPr>
              <a:t>  </a:t>
            </a:r>
            <a:r>
              <a:rPr lang="en" sz="1100" b="1">
                <a:solidFill>
                  <a:schemeClr val="dk1"/>
                </a:solidFill>
              </a:rPr>
              <a:t>Observable Universe       	Cosmology</a:t>
            </a:r>
            <a:endParaRPr sz="1100" b="1">
              <a:solidFill>
                <a:schemeClr val="dk1"/>
              </a:solidFill>
            </a:endParaRPr>
          </a:p>
          <a:p>
            <a:pPr marL="0" lvl="0" indent="0" algn="l" rtl="0">
              <a:spcBef>
                <a:spcPts val="1600"/>
              </a:spcBef>
              <a:spcAft>
                <a:spcPts val="0"/>
              </a:spcAft>
              <a:buClr>
                <a:schemeClr val="dk1"/>
              </a:buClr>
              <a:buSzPts val="1100"/>
              <a:buFont typeface="Arial"/>
              <a:buNone/>
            </a:pPr>
            <a:r>
              <a:rPr lang="en" sz="1100">
                <a:solidFill>
                  <a:srgbClr val="222222"/>
                </a:solidFill>
                <a:highlight>
                  <a:srgbClr val="FFFFFF"/>
                </a:highlight>
              </a:rPr>
              <a:t>10</a:t>
            </a:r>
            <a:r>
              <a:rPr lang="en" sz="1100" baseline="30000">
                <a:solidFill>
                  <a:srgbClr val="222222"/>
                </a:solidFill>
                <a:highlight>
                  <a:srgbClr val="FFFFFF"/>
                </a:highlight>
              </a:rPr>
              <a:t> 24          	</a:t>
            </a:r>
            <a:r>
              <a:rPr lang="en" sz="1100" b="1">
                <a:solidFill>
                  <a:schemeClr val="dk1"/>
                </a:solidFill>
              </a:rPr>
              <a:t>SuperCluster of Galaxies              	</a:t>
            </a:r>
            <a:endParaRPr sz="1100" b="1">
              <a:solidFill>
                <a:schemeClr val="dk1"/>
              </a:solidFill>
            </a:endParaRPr>
          </a:p>
          <a:p>
            <a:pPr marL="0" lvl="0" indent="0" algn="l" rtl="0">
              <a:spcBef>
                <a:spcPts val="1600"/>
              </a:spcBef>
              <a:spcAft>
                <a:spcPts val="0"/>
              </a:spcAft>
              <a:buClr>
                <a:schemeClr val="dk1"/>
              </a:buClr>
              <a:buSzPts val="1100"/>
              <a:buFont typeface="Arial"/>
              <a:buNone/>
            </a:pPr>
            <a:r>
              <a:rPr lang="en" sz="1100">
                <a:solidFill>
                  <a:srgbClr val="222222"/>
                </a:solidFill>
                <a:highlight>
                  <a:srgbClr val="FFFFFF"/>
                </a:highlight>
              </a:rPr>
              <a:t>10</a:t>
            </a:r>
            <a:r>
              <a:rPr lang="en" sz="1100" baseline="30000">
                <a:solidFill>
                  <a:srgbClr val="222222"/>
                </a:solidFill>
                <a:highlight>
                  <a:srgbClr val="FFFFFF"/>
                </a:highlight>
              </a:rPr>
              <a:t> 23          	</a:t>
            </a:r>
            <a:r>
              <a:rPr lang="en" sz="1100" b="1">
                <a:solidFill>
                  <a:schemeClr val="dk1"/>
                </a:solidFill>
              </a:rPr>
              <a:t>Local Cluster of Galaxies              	AstroPhysics</a:t>
            </a:r>
            <a:endParaRPr sz="1100" b="1">
              <a:solidFill>
                <a:schemeClr val="dk1"/>
              </a:solidFill>
            </a:endParaRPr>
          </a:p>
          <a:p>
            <a:pPr marL="0" lvl="0" indent="0" algn="l" rtl="0">
              <a:spcBef>
                <a:spcPts val="1600"/>
              </a:spcBef>
              <a:spcAft>
                <a:spcPts val="0"/>
              </a:spcAft>
              <a:buClr>
                <a:schemeClr val="dk1"/>
              </a:buClr>
              <a:buSzPts val="1100"/>
              <a:buFont typeface="Arial"/>
              <a:buNone/>
            </a:pPr>
            <a:r>
              <a:rPr lang="en" sz="1100">
                <a:solidFill>
                  <a:srgbClr val="222222"/>
                </a:solidFill>
                <a:highlight>
                  <a:srgbClr val="FFFFFF"/>
                </a:highlight>
              </a:rPr>
              <a:t>10</a:t>
            </a:r>
            <a:r>
              <a:rPr lang="en" sz="1100" baseline="30000">
                <a:solidFill>
                  <a:srgbClr val="222222"/>
                </a:solidFill>
                <a:highlight>
                  <a:srgbClr val="FFFFFF"/>
                </a:highlight>
              </a:rPr>
              <a:t> 20          	</a:t>
            </a:r>
            <a:r>
              <a:rPr lang="en" sz="1100" b="1">
                <a:solidFill>
                  <a:schemeClr val="dk1"/>
                </a:solidFill>
              </a:rPr>
              <a:t>Our Milky Way Galaxy</a:t>
            </a:r>
            <a:endParaRPr sz="1100" b="1">
              <a:solidFill>
                <a:schemeClr val="dk1"/>
              </a:solidFill>
            </a:endParaRPr>
          </a:p>
          <a:p>
            <a:pPr marL="0" lvl="0" indent="0" algn="l" rtl="0">
              <a:spcBef>
                <a:spcPts val="1600"/>
              </a:spcBef>
              <a:spcAft>
                <a:spcPts val="0"/>
              </a:spcAft>
              <a:buClr>
                <a:schemeClr val="dk1"/>
              </a:buClr>
              <a:buSzPts val="1100"/>
              <a:buFont typeface="Arial"/>
              <a:buNone/>
            </a:pPr>
            <a:r>
              <a:rPr lang="en" sz="1100">
                <a:solidFill>
                  <a:srgbClr val="222222"/>
                </a:solidFill>
                <a:highlight>
                  <a:srgbClr val="FFFFFF"/>
                </a:highlight>
              </a:rPr>
              <a:t>10</a:t>
            </a:r>
            <a:r>
              <a:rPr lang="en" sz="1100" baseline="30000">
                <a:solidFill>
                  <a:srgbClr val="222222"/>
                </a:solidFill>
                <a:highlight>
                  <a:srgbClr val="FFFFFF"/>
                </a:highlight>
              </a:rPr>
              <a:t> 14          	</a:t>
            </a:r>
            <a:r>
              <a:rPr lang="en" sz="1100" b="1">
                <a:solidFill>
                  <a:schemeClr val="dk1"/>
                </a:solidFill>
              </a:rPr>
              <a:t>Our Solar System</a:t>
            </a:r>
            <a:endParaRPr sz="1100" b="1">
              <a:solidFill>
                <a:schemeClr val="dk1"/>
              </a:solidFill>
            </a:endParaRPr>
          </a:p>
          <a:p>
            <a:pPr marL="0" lvl="0" indent="0" algn="l" rtl="0">
              <a:spcBef>
                <a:spcPts val="1600"/>
              </a:spcBef>
              <a:spcAft>
                <a:spcPts val="0"/>
              </a:spcAft>
              <a:buClr>
                <a:schemeClr val="dk1"/>
              </a:buClr>
              <a:buSzPts val="1100"/>
              <a:buFont typeface="Arial"/>
              <a:buNone/>
            </a:pPr>
            <a:r>
              <a:rPr lang="en" sz="1100">
                <a:solidFill>
                  <a:srgbClr val="222222"/>
                </a:solidFill>
                <a:highlight>
                  <a:srgbClr val="FFFFFF"/>
                </a:highlight>
              </a:rPr>
              <a:t>10</a:t>
            </a:r>
            <a:r>
              <a:rPr lang="en" sz="1100" baseline="30000">
                <a:solidFill>
                  <a:srgbClr val="222222"/>
                </a:solidFill>
                <a:highlight>
                  <a:srgbClr val="FFFFFF"/>
                </a:highlight>
              </a:rPr>
              <a:t> 7           	</a:t>
            </a:r>
            <a:r>
              <a:rPr lang="en" sz="1100" b="1">
                <a:solidFill>
                  <a:schemeClr val="dk1"/>
                </a:solidFill>
              </a:rPr>
              <a:t>Earth                                        	MacroEconomics</a:t>
            </a:r>
            <a:endParaRPr sz="1100" b="1">
              <a:solidFill>
                <a:schemeClr val="dk1"/>
              </a:solidFill>
            </a:endParaRPr>
          </a:p>
          <a:p>
            <a:pPr marL="0" lvl="0" indent="0" algn="l" rtl="0">
              <a:spcBef>
                <a:spcPts val="1600"/>
              </a:spcBef>
              <a:spcAft>
                <a:spcPts val="0"/>
              </a:spcAft>
              <a:buClr>
                <a:schemeClr val="dk1"/>
              </a:buClr>
              <a:buSzPts val="1100"/>
              <a:buFont typeface="Arial"/>
              <a:buNone/>
            </a:pPr>
            <a:r>
              <a:rPr lang="en" sz="1100">
                <a:solidFill>
                  <a:srgbClr val="222222"/>
                </a:solidFill>
                <a:highlight>
                  <a:srgbClr val="FFFFFF"/>
                </a:highlight>
              </a:rPr>
              <a:t>10</a:t>
            </a:r>
            <a:r>
              <a:rPr lang="en" sz="1100" baseline="30000">
                <a:solidFill>
                  <a:srgbClr val="222222"/>
                </a:solidFill>
                <a:highlight>
                  <a:srgbClr val="FFFFFF"/>
                </a:highlight>
              </a:rPr>
              <a:t>6             	</a:t>
            </a:r>
            <a:r>
              <a:rPr lang="en" sz="1100" b="1">
                <a:solidFill>
                  <a:schemeClr val="dk1"/>
                </a:solidFill>
              </a:rPr>
              <a:t>Continent                                	Geology</a:t>
            </a:r>
            <a:endParaRPr sz="1100" b="1">
              <a:solidFill>
                <a:schemeClr val="dk1"/>
              </a:solidFill>
            </a:endParaRPr>
          </a:p>
          <a:p>
            <a:pPr marL="0" lvl="0" indent="0" algn="l" rtl="0">
              <a:spcBef>
                <a:spcPts val="1600"/>
              </a:spcBef>
              <a:spcAft>
                <a:spcPts val="0"/>
              </a:spcAft>
              <a:buClr>
                <a:schemeClr val="dk1"/>
              </a:buClr>
              <a:buSzPts val="1100"/>
              <a:buFont typeface="Arial"/>
              <a:buNone/>
            </a:pPr>
            <a:r>
              <a:rPr lang="en" sz="1100">
                <a:solidFill>
                  <a:srgbClr val="222222"/>
                </a:solidFill>
                <a:highlight>
                  <a:srgbClr val="FFFFFF"/>
                </a:highlight>
              </a:rPr>
              <a:t>10</a:t>
            </a:r>
            <a:r>
              <a:rPr lang="en" sz="1100" baseline="30000">
                <a:solidFill>
                  <a:srgbClr val="222222"/>
                </a:solidFill>
                <a:highlight>
                  <a:srgbClr val="FFFFFF"/>
                </a:highlight>
              </a:rPr>
              <a:t> 6        	</a:t>
            </a:r>
            <a:r>
              <a:rPr lang="en" sz="1100" b="1">
                <a:solidFill>
                  <a:schemeClr val="dk1"/>
                </a:solidFill>
              </a:rPr>
              <a:t>Ecosystem                                        Ecology</a:t>
            </a:r>
            <a:endParaRPr sz="1100" b="1">
              <a:solidFill>
                <a:schemeClr val="dk1"/>
              </a:solidFill>
            </a:endParaRPr>
          </a:p>
          <a:p>
            <a:pPr marL="0" lvl="0" indent="0" algn="l" rtl="0">
              <a:spcBef>
                <a:spcPts val="1600"/>
              </a:spcBef>
              <a:spcAft>
                <a:spcPts val="0"/>
              </a:spcAft>
              <a:buClr>
                <a:schemeClr val="dk1"/>
              </a:buClr>
              <a:buSzPts val="1100"/>
              <a:buFont typeface="Arial"/>
              <a:buNone/>
            </a:pPr>
            <a:r>
              <a:rPr lang="en" sz="1100">
                <a:solidFill>
                  <a:srgbClr val="222222"/>
                </a:solidFill>
                <a:highlight>
                  <a:srgbClr val="FFFFFF"/>
                </a:highlight>
              </a:rPr>
              <a:t>10</a:t>
            </a:r>
            <a:r>
              <a:rPr lang="en" sz="1100" baseline="30000">
                <a:solidFill>
                  <a:srgbClr val="222222"/>
                </a:solidFill>
                <a:highlight>
                  <a:srgbClr val="FFFFFF"/>
                </a:highlight>
              </a:rPr>
              <a:t> 6        	</a:t>
            </a:r>
            <a:r>
              <a:rPr lang="en" sz="1100" b="1">
                <a:solidFill>
                  <a:schemeClr val="dk1"/>
                </a:solidFill>
              </a:rPr>
              <a:t>United States:  Sociology, Political Science, Anthropology</a:t>
            </a:r>
            <a:endParaRPr sz="1100" b="1">
              <a:solidFill>
                <a:schemeClr val="dk1"/>
              </a:solidFill>
            </a:endParaRPr>
          </a:p>
          <a:p>
            <a:pPr marL="0" lvl="0" indent="0" algn="l" rtl="0">
              <a:spcBef>
                <a:spcPts val="1600"/>
              </a:spcBef>
              <a:spcAft>
                <a:spcPts val="0"/>
              </a:spcAft>
              <a:buClr>
                <a:schemeClr val="dk1"/>
              </a:buClr>
              <a:buSzPts val="1100"/>
              <a:buFont typeface="Arial"/>
              <a:buNone/>
            </a:pPr>
            <a:r>
              <a:rPr lang="en" sz="1100">
                <a:solidFill>
                  <a:srgbClr val="222222"/>
                </a:solidFill>
                <a:highlight>
                  <a:srgbClr val="FFFFFF"/>
                </a:highlight>
              </a:rPr>
              <a:t>10</a:t>
            </a:r>
            <a:r>
              <a:rPr lang="en" sz="1100" baseline="30000">
                <a:solidFill>
                  <a:srgbClr val="222222"/>
                </a:solidFill>
                <a:highlight>
                  <a:srgbClr val="FFFFFF"/>
                </a:highlight>
              </a:rPr>
              <a:t> 4        	</a:t>
            </a:r>
            <a:r>
              <a:rPr lang="en" sz="1100" b="1">
                <a:solidFill>
                  <a:schemeClr val="dk1"/>
                </a:solidFill>
              </a:rPr>
              <a:t>Fairfield                                  	Hospital Medicine</a:t>
            </a:r>
            <a:endParaRPr sz="1100" b="1">
              <a:solidFill>
                <a:schemeClr val="dk1"/>
              </a:solidFill>
            </a:endParaRPr>
          </a:p>
          <a:p>
            <a:pPr marL="0" lvl="0" indent="0" algn="l" rtl="0">
              <a:spcBef>
                <a:spcPts val="1600"/>
              </a:spcBef>
              <a:spcAft>
                <a:spcPts val="0"/>
              </a:spcAft>
              <a:buClr>
                <a:schemeClr val="dk1"/>
              </a:buClr>
              <a:buSzPts val="1100"/>
              <a:buFont typeface="Arial"/>
              <a:buNone/>
            </a:pPr>
            <a:r>
              <a:rPr lang="en" sz="1100">
                <a:solidFill>
                  <a:srgbClr val="222222"/>
                </a:solidFill>
                <a:highlight>
                  <a:srgbClr val="FFFFFF"/>
                </a:highlight>
              </a:rPr>
              <a:t>10</a:t>
            </a:r>
            <a:r>
              <a:rPr lang="en" sz="1100" baseline="30000">
                <a:solidFill>
                  <a:srgbClr val="222222"/>
                </a:solidFill>
                <a:highlight>
                  <a:srgbClr val="FFFFFF"/>
                </a:highlight>
              </a:rPr>
              <a:t> 2           	</a:t>
            </a:r>
            <a:r>
              <a:rPr lang="en" sz="1100" b="1">
                <a:solidFill>
                  <a:schemeClr val="dk1"/>
                </a:solidFill>
              </a:rPr>
              <a:t>Arts Center</a:t>
            </a:r>
            <a:endParaRPr sz="1100" b="1">
              <a:solidFill>
                <a:schemeClr val="dk1"/>
              </a:solidFill>
            </a:endParaRPr>
          </a:p>
          <a:p>
            <a:pPr marL="0" lvl="0" indent="0" algn="l" rtl="0">
              <a:spcBef>
                <a:spcPts val="1600"/>
              </a:spcBef>
              <a:spcAft>
                <a:spcPts val="0"/>
              </a:spcAft>
              <a:buClr>
                <a:schemeClr val="dk1"/>
              </a:buClr>
              <a:buSzPts val="1100"/>
              <a:buFont typeface="Arial"/>
              <a:buNone/>
            </a:pPr>
            <a:r>
              <a:rPr lang="en" sz="1100">
                <a:solidFill>
                  <a:srgbClr val="222222"/>
                </a:solidFill>
                <a:highlight>
                  <a:srgbClr val="FFFFFF"/>
                </a:highlight>
              </a:rPr>
              <a:t>10</a:t>
            </a:r>
            <a:r>
              <a:rPr lang="en" sz="1100" baseline="30000">
                <a:solidFill>
                  <a:srgbClr val="222222"/>
                </a:solidFill>
                <a:highlight>
                  <a:srgbClr val="FFFFFF"/>
                </a:highlight>
              </a:rPr>
              <a:t> 1           	</a:t>
            </a:r>
            <a:r>
              <a:rPr lang="en" sz="1100" b="1">
                <a:solidFill>
                  <a:schemeClr val="dk1"/>
                </a:solidFill>
              </a:rPr>
              <a:t>Human Being       	              	Biology	</a:t>
            </a:r>
            <a:endParaRPr sz="1100" b="1">
              <a:solidFill>
                <a:schemeClr val="dk1"/>
              </a:solidFill>
            </a:endParaRPr>
          </a:p>
          <a:p>
            <a:pPr marL="0" lvl="0" indent="0" algn="l" rtl="0">
              <a:spcBef>
                <a:spcPts val="1600"/>
              </a:spcBef>
              <a:spcAft>
                <a:spcPts val="0"/>
              </a:spcAft>
              <a:buClr>
                <a:schemeClr val="dk1"/>
              </a:buClr>
              <a:buSzPts val="1100"/>
              <a:buFont typeface="Arial"/>
              <a:buNone/>
            </a:pPr>
            <a:endParaRPr sz="1100" baseline="30000">
              <a:solidFill>
                <a:srgbClr val="222222"/>
              </a:solidFill>
              <a:highlight>
                <a:srgbClr val="FFFFFF"/>
              </a:highlight>
            </a:endParaRPr>
          </a:p>
          <a:p>
            <a:pPr marL="0" lvl="0" indent="0" algn="l" rtl="0">
              <a:spcBef>
                <a:spcPts val="1600"/>
              </a:spcBef>
              <a:spcAft>
                <a:spcPts val="1600"/>
              </a:spcAft>
              <a:buNone/>
            </a:pPr>
            <a:endParaRPr/>
          </a:p>
        </p:txBody>
      </p:sp>
      <p:pic>
        <p:nvPicPr>
          <p:cNvPr id="341" name="Google Shape;341;p54" descr="Image result for galaxy"/>
          <p:cNvPicPr preferRelativeResize="0"/>
          <p:nvPr/>
        </p:nvPicPr>
        <p:blipFill>
          <a:blip r:embed="rId3">
            <a:alphaModFix/>
          </a:blip>
          <a:stretch>
            <a:fillRect/>
          </a:stretch>
        </p:blipFill>
        <p:spPr>
          <a:xfrm>
            <a:off x="5092950" y="687675"/>
            <a:ext cx="4051051" cy="39009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ctrTitle"/>
          </p:nvPr>
        </p:nvSpPr>
        <p:spPr>
          <a:xfrm>
            <a:off x="111550" y="99150"/>
            <a:ext cx="8278200" cy="144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solidFill>
                  <a:srgbClr val="0000FF"/>
                </a:solidFill>
              </a:rPr>
              <a:t>Life as a Succession of Paradigm Shifts</a:t>
            </a:r>
            <a:r>
              <a:rPr lang="en" sz="3600"/>
              <a:t> </a:t>
            </a:r>
            <a:r>
              <a:rPr lang="en" sz="3600">
                <a:solidFill>
                  <a:srgbClr val="38761D"/>
                </a:solidFill>
              </a:rPr>
              <a:t>Don’t go through life, Grow through life.</a:t>
            </a:r>
            <a:endParaRPr sz="3600">
              <a:solidFill>
                <a:srgbClr val="38761D"/>
              </a:solidFill>
            </a:endParaRPr>
          </a:p>
        </p:txBody>
      </p:sp>
      <p:sp>
        <p:nvSpPr>
          <p:cNvPr id="98" name="Google Shape;98;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99" name="Google Shape;99;p20" descr="Image result for the nature of life is to grow"/>
          <p:cNvPicPr preferRelativeResize="0"/>
          <p:nvPr/>
        </p:nvPicPr>
        <p:blipFill>
          <a:blip r:embed="rId3">
            <a:alphaModFix/>
          </a:blip>
          <a:stretch>
            <a:fillRect/>
          </a:stretch>
        </p:blipFill>
        <p:spPr>
          <a:xfrm>
            <a:off x="754250" y="1543950"/>
            <a:ext cx="7517879" cy="408067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5"/>
          <p:cNvSpPr txBox="1">
            <a:spLocks noGrp="1"/>
          </p:cNvSpPr>
          <p:nvPr>
            <p:ph type="body" idx="1"/>
          </p:nvPr>
        </p:nvSpPr>
        <p:spPr>
          <a:xfrm>
            <a:off x="311700" y="5913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solidFill>
                  <a:srgbClr val="222222"/>
                </a:solidFill>
                <a:highlight>
                  <a:srgbClr val="FFFFFF"/>
                </a:highlight>
              </a:rPr>
              <a:t>10</a:t>
            </a:r>
            <a:r>
              <a:rPr lang="en" sz="1100" baseline="30000">
                <a:solidFill>
                  <a:srgbClr val="222222"/>
                </a:solidFill>
                <a:highlight>
                  <a:srgbClr val="FFFFFF"/>
                </a:highlight>
              </a:rPr>
              <a:t> 0</a:t>
            </a:r>
            <a:r>
              <a:rPr lang="en" sz="1100" b="1">
                <a:solidFill>
                  <a:schemeClr val="dk1"/>
                </a:solidFill>
              </a:rPr>
              <a:t>             One meter</a:t>
            </a:r>
            <a:endParaRPr sz="1100" b="1">
              <a:solidFill>
                <a:schemeClr val="dk1"/>
              </a:solidFill>
            </a:endParaRPr>
          </a:p>
          <a:p>
            <a:pPr marL="0" lvl="0" indent="0" algn="l" rtl="0">
              <a:spcBef>
                <a:spcPts val="1600"/>
              </a:spcBef>
              <a:spcAft>
                <a:spcPts val="0"/>
              </a:spcAft>
              <a:buClr>
                <a:schemeClr val="dk1"/>
              </a:buClr>
              <a:buSzPts val="1100"/>
              <a:buFont typeface="Arial"/>
              <a:buNone/>
            </a:pPr>
            <a:r>
              <a:rPr lang="en" sz="1100">
                <a:solidFill>
                  <a:srgbClr val="222222"/>
                </a:solidFill>
                <a:highlight>
                  <a:srgbClr val="FFFFFF"/>
                </a:highlight>
              </a:rPr>
              <a:t>10</a:t>
            </a:r>
            <a:r>
              <a:rPr lang="en" sz="1100" baseline="30000">
                <a:solidFill>
                  <a:srgbClr val="222222"/>
                </a:solidFill>
                <a:highlight>
                  <a:srgbClr val="FFFFFF"/>
                </a:highlight>
              </a:rPr>
              <a:t> -2          	</a:t>
            </a:r>
            <a:r>
              <a:rPr lang="en" sz="1100" b="1">
                <a:solidFill>
                  <a:schemeClr val="dk1"/>
                </a:solidFill>
              </a:rPr>
              <a:t>Ant  </a:t>
            </a:r>
            <a:endParaRPr sz="1100" b="1">
              <a:solidFill>
                <a:schemeClr val="dk1"/>
              </a:solidFill>
            </a:endParaRPr>
          </a:p>
          <a:p>
            <a:pPr marL="0" lvl="0" indent="0" algn="l" rtl="0">
              <a:spcBef>
                <a:spcPts val="1600"/>
              </a:spcBef>
              <a:spcAft>
                <a:spcPts val="0"/>
              </a:spcAft>
              <a:buClr>
                <a:schemeClr val="dk1"/>
              </a:buClr>
              <a:buSzPts val="1100"/>
              <a:buFont typeface="Arial"/>
              <a:buNone/>
            </a:pPr>
            <a:r>
              <a:rPr lang="en" sz="1100">
                <a:solidFill>
                  <a:srgbClr val="222222"/>
                </a:solidFill>
                <a:highlight>
                  <a:srgbClr val="FFFFFF"/>
                </a:highlight>
              </a:rPr>
              <a:t>10</a:t>
            </a:r>
            <a:r>
              <a:rPr lang="en" sz="1100" baseline="30000">
                <a:solidFill>
                  <a:srgbClr val="222222"/>
                </a:solidFill>
                <a:highlight>
                  <a:srgbClr val="FFFFFF"/>
                </a:highlight>
              </a:rPr>
              <a:t> -4          	</a:t>
            </a:r>
            <a:r>
              <a:rPr lang="en" sz="1100" b="1">
                <a:solidFill>
                  <a:schemeClr val="dk1"/>
                </a:solidFill>
              </a:rPr>
              <a:t>Cell Microbe                           	Microbiology</a:t>
            </a:r>
            <a:endParaRPr sz="1100" b="1">
              <a:solidFill>
                <a:schemeClr val="dk1"/>
              </a:solidFill>
            </a:endParaRPr>
          </a:p>
          <a:p>
            <a:pPr marL="0" lvl="0" indent="0" algn="l" rtl="0">
              <a:spcBef>
                <a:spcPts val="1600"/>
              </a:spcBef>
              <a:spcAft>
                <a:spcPts val="0"/>
              </a:spcAft>
              <a:buClr>
                <a:schemeClr val="dk1"/>
              </a:buClr>
              <a:buSzPts val="1100"/>
              <a:buFont typeface="Arial"/>
              <a:buNone/>
            </a:pPr>
            <a:r>
              <a:rPr lang="en" sz="1100">
                <a:solidFill>
                  <a:srgbClr val="222222"/>
                </a:solidFill>
                <a:highlight>
                  <a:srgbClr val="FFFFFF"/>
                </a:highlight>
              </a:rPr>
              <a:t>10</a:t>
            </a:r>
            <a:r>
              <a:rPr lang="en" sz="1100" baseline="30000">
                <a:solidFill>
                  <a:srgbClr val="222222"/>
                </a:solidFill>
                <a:highlight>
                  <a:srgbClr val="FFFFFF"/>
                </a:highlight>
              </a:rPr>
              <a:t> -1          	</a:t>
            </a:r>
            <a:r>
              <a:rPr lang="en" sz="1100" b="1">
                <a:solidFill>
                  <a:schemeClr val="dk1"/>
                </a:solidFill>
              </a:rPr>
              <a:t>DNA</a:t>
            </a:r>
            <a:endParaRPr sz="1100" b="1">
              <a:solidFill>
                <a:schemeClr val="dk1"/>
              </a:solidFill>
            </a:endParaRPr>
          </a:p>
          <a:p>
            <a:pPr marL="0" lvl="0" indent="0" algn="l" rtl="0">
              <a:spcBef>
                <a:spcPts val="1600"/>
              </a:spcBef>
              <a:spcAft>
                <a:spcPts val="0"/>
              </a:spcAft>
              <a:buClr>
                <a:schemeClr val="dk1"/>
              </a:buClr>
              <a:buSzPts val="1100"/>
              <a:buFont typeface="Arial"/>
              <a:buNone/>
            </a:pPr>
            <a:r>
              <a:rPr lang="en" sz="1100">
                <a:solidFill>
                  <a:srgbClr val="222222"/>
                </a:solidFill>
                <a:highlight>
                  <a:srgbClr val="FFFFFF"/>
                </a:highlight>
              </a:rPr>
              <a:t>10</a:t>
            </a:r>
            <a:r>
              <a:rPr lang="en" sz="1100" baseline="30000">
                <a:solidFill>
                  <a:srgbClr val="222222"/>
                </a:solidFill>
                <a:highlight>
                  <a:srgbClr val="FFFFFF"/>
                </a:highlight>
              </a:rPr>
              <a:t> -5          	</a:t>
            </a:r>
            <a:r>
              <a:rPr lang="en" sz="1100" b="1">
                <a:solidFill>
                  <a:schemeClr val="dk1"/>
                </a:solidFill>
              </a:rPr>
              <a:t>Virus</a:t>
            </a:r>
            <a:endParaRPr sz="1100" b="1">
              <a:solidFill>
                <a:schemeClr val="dk1"/>
              </a:solidFill>
            </a:endParaRPr>
          </a:p>
          <a:p>
            <a:pPr marL="0" lvl="0" indent="0" algn="l" rtl="0">
              <a:spcBef>
                <a:spcPts val="1600"/>
              </a:spcBef>
              <a:spcAft>
                <a:spcPts val="0"/>
              </a:spcAft>
              <a:buClr>
                <a:schemeClr val="dk1"/>
              </a:buClr>
              <a:buSzPts val="1100"/>
              <a:buFont typeface="Arial"/>
              <a:buNone/>
            </a:pPr>
            <a:r>
              <a:rPr lang="en" sz="1100">
                <a:solidFill>
                  <a:srgbClr val="222222"/>
                </a:solidFill>
                <a:highlight>
                  <a:srgbClr val="FFFFFF"/>
                </a:highlight>
              </a:rPr>
              <a:t>10</a:t>
            </a:r>
            <a:r>
              <a:rPr lang="en" sz="1100" baseline="30000">
                <a:solidFill>
                  <a:srgbClr val="222222"/>
                </a:solidFill>
                <a:highlight>
                  <a:srgbClr val="FFFFFF"/>
                </a:highlight>
              </a:rPr>
              <a:t> -10         	</a:t>
            </a:r>
            <a:r>
              <a:rPr lang="en" sz="1100" b="1">
                <a:solidFill>
                  <a:schemeClr val="dk1"/>
                </a:solidFill>
              </a:rPr>
              <a:t>Atom</a:t>
            </a:r>
            <a:r>
              <a:rPr lang="en" sz="1100" baseline="30000">
                <a:solidFill>
                  <a:srgbClr val="222222"/>
                </a:solidFill>
                <a:highlight>
                  <a:srgbClr val="FFFFFF"/>
                </a:highlight>
              </a:rPr>
              <a:t>       	</a:t>
            </a:r>
            <a:endParaRPr sz="1100" baseline="30000">
              <a:solidFill>
                <a:srgbClr val="222222"/>
              </a:solidFill>
              <a:highlight>
                <a:srgbClr val="FFFFFF"/>
              </a:highlight>
            </a:endParaRPr>
          </a:p>
          <a:p>
            <a:pPr marL="0" lvl="0" indent="0" algn="l" rtl="0">
              <a:spcBef>
                <a:spcPts val="1600"/>
              </a:spcBef>
              <a:spcAft>
                <a:spcPts val="0"/>
              </a:spcAft>
              <a:buClr>
                <a:schemeClr val="dk1"/>
              </a:buClr>
              <a:buSzPts val="1100"/>
              <a:buFont typeface="Arial"/>
              <a:buNone/>
            </a:pPr>
            <a:r>
              <a:rPr lang="en" sz="1100">
                <a:solidFill>
                  <a:srgbClr val="222222"/>
                </a:solidFill>
                <a:highlight>
                  <a:srgbClr val="FFFFFF"/>
                </a:highlight>
              </a:rPr>
              <a:t>10</a:t>
            </a:r>
            <a:r>
              <a:rPr lang="en" sz="1100" baseline="30000">
                <a:solidFill>
                  <a:srgbClr val="222222"/>
                </a:solidFill>
                <a:highlight>
                  <a:srgbClr val="FFFFFF"/>
                </a:highlight>
              </a:rPr>
              <a:t> -15         	</a:t>
            </a:r>
            <a:r>
              <a:rPr lang="en" sz="1100" b="1">
                <a:solidFill>
                  <a:schemeClr val="dk1"/>
                </a:solidFill>
              </a:rPr>
              <a:t>Proton/Electron                    		Chemistry</a:t>
            </a:r>
            <a:endParaRPr sz="1100" b="1">
              <a:solidFill>
                <a:schemeClr val="dk1"/>
              </a:solidFill>
            </a:endParaRPr>
          </a:p>
          <a:p>
            <a:pPr marL="0" lvl="0" indent="0" algn="l" rtl="0">
              <a:spcBef>
                <a:spcPts val="1600"/>
              </a:spcBef>
              <a:spcAft>
                <a:spcPts val="0"/>
              </a:spcAft>
              <a:buClr>
                <a:schemeClr val="dk1"/>
              </a:buClr>
              <a:buSzPts val="1100"/>
              <a:buFont typeface="Arial"/>
              <a:buNone/>
            </a:pPr>
            <a:r>
              <a:rPr lang="en" sz="1100">
                <a:solidFill>
                  <a:srgbClr val="222222"/>
                </a:solidFill>
                <a:highlight>
                  <a:srgbClr val="FFFFFF"/>
                </a:highlight>
              </a:rPr>
              <a:t>10</a:t>
            </a:r>
            <a:r>
              <a:rPr lang="en" sz="1100" baseline="30000">
                <a:solidFill>
                  <a:srgbClr val="222222"/>
                </a:solidFill>
                <a:highlight>
                  <a:srgbClr val="FFFFFF"/>
                </a:highlight>
              </a:rPr>
              <a:t> -19         	</a:t>
            </a:r>
            <a:r>
              <a:rPr lang="en" sz="1100" b="1">
                <a:solidFill>
                  <a:schemeClr val="dk1"/>
                </a:solidFill>
              </a:rPr>
              <a:t>Quark                                       	Elementary Particles</a:t>
            </a:r>
            <a:endParaRPr sz="1100" b="1">
              <a:solidFill>
                <a:schemeClr val="dk1"/>
              </a:solidFill>
            </a:endParaRPr>
          </a:p>
          <a:p>
            <a:pPr marL="0" lvl="0" indent="0" algn="l" rtl="0">
              <a:spcBef>
                <a:spcPts val="1600"/>
              </a:spcBef>
              <a:spcAft>
                <a:spcPts val="0"/>
              </a:spcAft>
              <a:buClr>
                <a:schemeClr val="dk1"/>
              </a:buClr>
              <a:buSzPts val="1100"/>
              <a:buFont typeface="Arial"/>
              <a:buNone/>
            </a:pPr>
            <a:r>
              <a:rPr lang="en" sz="1100">
                <a:solidFill>
                  <a:srgbClr val="222222"/>
                </a:solidFill>
                <a:highlight>
                  <a:srgbClr val="FFFFFF"/>
                </a:highlight>
              </a:rPr>
              <a:t>10</a:t>
            </a:r>
            <a:r>
              <a:rPr lang="en" sz="1100" baseline="30000">
                <a:solidFill>
                  <a:srgbClr val="222222"/>
                </a:solidFill>
                <a:highlight>
                  <a:srgbClr val="FFFFFF"/>
                </a:highlight>
              </a:rPr>
              <a:t> -34         	</a:t>
            </a:r>
            <a:r>
              <a:rPr lang="en" sz="1100" b="1">
                <a:solidFill>
                  <a:schemeClr val="dk1"/>
                </a:solidFill>
              </a:rPr>
              <a:t>Superstrings</a:t>
            </a:r>
            <a:endParaRPr sz="1100" b="1">
              <a:solidFill>
                <a:schemeClr val="dk1"/>
              </a:solidFill>
            </a:endParaRPr>
          </a:p>
          <a:p>
            <a:pPr marL="0" lvl="0" indent="0" algn="l" rtl="0">
              <a:spcBef>
                <a:spcPts val="1600"/>
              </a:spcBef>
              <a:spcAft>
                <a:spcPts val="0"/>
              </a:spcAft>
              <a:buClr>
                <a:schemeClr val="dk1"/>
              </a:buClr>
              <a:buSzPts val="1100"/>
              <a:buFont typeface="Arial"/>
              <a:buNone/>
            </a:pPr>
            <a:r>
              <a:rPr lang="en" u="sng" baseline="30000">
                <a:solidFill>
                  <a:srgbClr val="222222"/>
                </a:solidFill>
                <a:highlight>
                  <a:srgbClr val="FFFFFF"/>
                </a:highlight>
              </a:rPr>
              <a:t>________</a:t>
            </a:r>
            <a:r>
              <a:rPr lang="en" b="1" u="sng" baseline="30000">
                <a:solidFill>
                  <a:srgbClr val="222222"/>
                </a:solidFill>
                <a:highlight>
                  <a:srgbClr val="FFFFFF"/>
                </a:highlight>
              </a:rPr>
              <a:t>The Planck Scale:Space &amp; Time exist above</a:t>
            </a:r>
            <a:endParaRPr b="1" u="sng" baseline="30000">
              <a:solidFill>
                <a:srgbClr val="222222"/>
              </a:solidFill>
              <a:highlight>
                <a:srgbClr val="FFFFFF"/>
              </a:highlight>
            </a:endParaRPr>
          </a:p>
          <a:p>
            <a:pPr marL="0" lvl="0" indent="0" algn="l" rtl="0">
              <a:spcBef>
                <a:spcPts val="1600"/>
              </a:spcBef>
              <a:spcAft>
                <a:spcPts val="0"/>
              </a:spcAft>
              <a:buClr>
                <a:schemeClr val="dk1"/>
              </a:buClr>
              <a:buSzPts val="1100"/>
              <a:buFont typeface="Arial"/>
              <a:buNone/>
            </a:pPr>
            <a:r>
              <a:rPr lang="en" b="1" baseline="30000">
                <a:solidFill>
                  <a:srgbClr val="222222"/>
                </a:solidFill>
                <a:highlight>
                  <a:srgbClr val="FFFFFF"/>
                </a:highlight>
              </a:rPr>
              <a:t>Virtual Reality: The Vacuum State/The Absolute</a:t>
            </a:r>
            <a:endParaRPr b="1" baseline="30000">
              <a:solidFill>
                <a:srgbClr val="222222"/>
              </a:solidFill>
              <a:highlight>
                <a:srgbClr val="FFFFFF"/>
              </a:highlight>
            </a:endParaRPr>
          </a:p>
          <a:p>
            <a:pPr marL="0" lvl="0" indent="0" algn="l" rtl="0">
              <a:spcBef>
                <a:spcPts val="1600"/>
              </a:spcBef>
              <a:spcAft>
                <a:spcPts val="1600"/>
              </a:spcAft>
              <a:buNone/>
            </a:pPr>
            <a:endParaRPr/>
          </a:p>
        </p:txBody>
      </p:sp>
      <p:pic>
        <p:nvPicPr>
          <p:cNvPr id="347" name="Google Shape;347;p55" descr="Image result for atom"/>
          <p:cNvPicPr preferRelativeResize="0"/>
          <p:nvPr/>
        </p:nvPicPr>
        <p:blipFill>
          <a:blip r:embed="rId3">
            <a:alphaModFix/>
          </a:blip>
          <a:stretch>
            <a:fillRect/>
          </a:stretch>
        </p:blipFill>
        <p:spPr>
          <a:xfrm>
            <a:off x="5042400" y="913100"/>
            <a:ext cx="4101600" cy="30754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The Four BIG Questions:</a:t>
            </a:r>
            <a:endParaRPr/>
          </a:p>
        </p:txBody>
      </p:sp>
      <p:sp>
        <p:nvSpPr>
          <p:cNvPr id="353" name="Google Shape;353;p56"/>
          <p:cNvSpPr txBox="1">
            <a:spLocks noGrp="1"/>
          </p:cNvSpPr>
          <p:nvPr>
            <p:ph type="body" idx="1"/>
          </p:nvPr>
        </p:nvSpPr>
        <p:spPr>
          <a:xfrm>
            <a:off x="85050" y="1152475"/>
            <a:ext cx="8747400" cy="370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274E13"/>
                </a:solidFill>
              </a:rPr>
              <a:t>Connection of Objective Reality THE KNOWN to Subjective Reality, THE KNOWER</a:t>
            </a:r>
            <a:endParaRPr sz="3000" dirty="0">
              <a:solidFill>
                <a:srgbClr val="274E13"/>
              </a:solidFill>
            </a:endParaRPr>
          </a:p>
          <a:p>
            <a:pPr marL="0" lvl="0" indent="0" algn="l" rtl="0">
              <a:spcBef>
                <a:spcPts val="1600"/>
              </a:spcBef>
              <a:spcAft>
                <a:spcPts val="0"/>
              </a:spcAft>
              <a:buNone/>
            </a:pPr>
            <a:r>
              <a:rPr lang="en" sz="3000" dirty="0">
                <a:solidFill>
                  <a:srgbClr val="274E13"/>
                </a:solidFill>
              </a:rPr>
              <a:t>Question #1: </a:t>
            </a:r>
            <a:r>
              <a:rPr lang="en" sz="3000" dirty="0">
                <a:solidFill>
                  <a:srgbClr val="0000FF"/>
                </a:solidFill>
              </a:rPr>
              <a:t>Is the Consciousness-based Paradigm consistent with Quantum Physics?</a:t>
            </a:r>
            <a:endParaRPr sz="3000" dirty="0">
              <a:solidFill>
                <a:srgbClr val="0000FF"/>
              </a:solidFill>
            </a:endParaRPr>
          </a:p>
          <a:p>
            <a:pPr marL="0" lvl="0" indent="457200" algn="l" rtl="0">
              <a:spcBef>
                <a:spcPts val="1600"/>
              </a:spcBef>
              <a:spcAft>
                <a:spcPts val="1600"/>
              </a:spcAft>
              <a:buNone/>
            </a:pPr>
            <a:endParaRPr sz="3000" dirty="0">
              <a:solidFill>
                <a:srgbClr val="0000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Question #1</a:t>
            </a:r>
            <a:endParaRPr/>
          </a:p>
        </p:txBody>
      </p:sp>
      <p:sp>
        <p:nvSpPr>
          <p:cNvPr id="359" name="Google Shape;359;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000">
                <a:solidFill>
                  <a:srgbClr val="0000FF"/>
                </a:solidFill>
              </a:rPr>
              <a:t>Is the Consciousness-based Paradigm consistent with Quantum Physics?</a:t>
            </a:r>
            <a:endParaRPr sz="3000">
              <a:solidFill>
                <a:srgbClr val="0000FF"/>
              </a:solidFill>
            </a:endParaRPr>
          </a:p>
          <a:p>
            <a:pPr marL="0" lvl="0" indent="0" algn="l" rtl="0">
              <a:spcBef>
                <a:spcPts val="1600"/>
              </a:spcBef>
              <a:spcAft>
                <a:spcPts val="0"/>
              </a:spcAft>
              <a:buNone/>
            </a:pPr>
            <a:r>
              <a:rPr lang="en" sz="2800">
                <a:solidFill>
                  <a:schemeClr val="dk1"/>
                </a:solidFill>
              </a:rPr>
              <a:t>                                Question #2</a:t>
            </a:r>
            <a:endParaRPr sz="2800">
              <a:solidFill>
                <a:schemeClr val="dk1"/>
              </a:solidFill>
            </a:endParaRPr>
          </a:p>
          <a:p>
            <a:pPr marL="0" lvl="0" indent="0" algn="l" rtl="0">
              <a:spcBef>
                <a:spcPts val="1600"/>
              </a:spcBef>
              <a:spcAft>
                <a:spcPts val="1600"/>
              </a:spcAft>
              <a:buClr>
                <a:schemeClr val="dk1"/>
              </a:buClr>
              <a:buSzPts val="1100"/>
              <a:buFont typeface="Arial"/>
              <a:buNone/>
            </a:pPr>
            <a:r>
              <a:rPr lang="en" sz="3000">
                <a:solidFill>
                  <a:srgbClr val="0000FF"/>
                </a:solidFill>
              </a:rPr>
              <a:t>One or Many?  Do they both describe Ultimate Reality as Unified?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F60C1-3DCA-4B4F-91A9-2ECB73D1DBB8}"/>
              </a:ext>
            </a:extLst>
          </p:cNvPr>
          <p:cNvSpPr>
            <a:spLocks noGrp="1"/>
          </p:cNvSpPr>
          <p:nvPr>
            <p:ph type="title"/>
          </p:nvPr>
        </p:nvSpPr>
        <p:spPr>
          <a:xfrm>
            <a:off x="311700" y="146304"/>
            <a:ext cx="8520600" cy="1006171"/>
          </a:xfrm>
        </p:spPr>
        <p:txBody>
          <a:bodyPr/>
          <a:lstStyle/>
          <a:p>
            <a:r>
              <a:rPr lang="en-US" dirty="0"/>
              <a:t>             </a:t>
            </a:r>
            <a:r>
              <a:rPr lang="en-US" b="1" dirty="0">
                <a:solidFill>
                  <a:srgbClr val="002060"/>
                </a:solidFill>
              </a:rPr>
              <a:t>Einstein’s General Theory of Relativity</a:t>
            </a:r>
            <a:br>
              <a:rPr lang="en-US" dirty="0"/>
            </a:br>
            <a:r>
              <a:rPr lang="en-US" dirty="0">
                <a:solidFill>
                  <a:srgbClr val="0070C0"/>
                </a:solidFill>
              </a:rPr>
              <a:t>It’s </a:t>
            </a:r>
            <a:r>
              <a:rPr lang="en-US" b="1" dirty="0">
                <a:solidFill>
                  <a:srgbClr val="0070C0"/>
                </a:solidFill>
              </a:rPr>
              <a:t>All</a:t>
            </a:r>
            <a:r>
              <a:rPr lang="en-US" dirty="0">
                <a:solidFill>
                  <a:srgbClr val="0070C0"/>
                </a:solidFill>
              </a:rPr>
              <a:t> </a:t>
            </a:r>
            <a:r>
              <a:rPr lang="en-US" dirty="0"/>
              <a:t>the </a:t>
            </a:r>
            <a:r>
              <a:rPr lang="en-US" b="1" dirty="0">
                <a:solidFill>
                  <a:srgbClr val="7030A0"/>
                </a:solidFill>
              </a:rPr>
              <a:t>Geometry</a:t>
            </a:r>
            <a:r>
              <a:rPr lang="en-US" dirty="0">
                <a:solidFill>
                  <a:srgbClr val="7030A0"/>
                </a:solidFill>
              </a:rPr>
              <a:t> of the </a:t>
            </a:r>
            <a:r>
              <a:rPr lang="en-US" b="1" dirty="0">
                <a:solidFill>
                  <a:srgbClr val="7030A0"/>
                </a:solidFill>
              </a:rPr>
              <a:t>Space-Time</a:t>
            </a:r>
            <a:r>
              <a:rPr lang="en-US" dirty="0">
                <a:solidFill>
                  <a:srgbClr val="7030A0"/>
                </a:solidFill>
              </a:rPr>
              <a:t> Continuum</a:t>
            </a:r>
          </a:p>
        </p:txBody>
      </p:sp>
      <p:sp>
        <p:nvSpPr>
          <p:cNvPr id="3" name="Text Placeholder 2">
            <a:extLst>
              <a:ext uri="{FF2B5EF4-FFF2-40B4-BE49-F238E27FC236}">
                <a16:creationId xmlns:a16="http://schemas.microsoft.com/office/drawing/2014/main" id="{A886149A-EB00-4F1F-9BA0-8E260CF8F7F0}"/>
              </a:ext>
            </a:extLst>
          </p:cNvPr>
          <p:cNvSpPr>
            <a:spLocks noGrp="1"/>
          </p:cNvSpPr>
          <p:nvPr>
            <p:ph type="body" idx="1"/>
          </p:nvPr>
        </p:nvSpPr>
        <p:spPr/>
        <p:txBody>
          <a:bodyPr/>
          <a:lstStyle/>
          <a:p>
            <a:endParaRPr lang="en-US" dirty="0"/>
          </a:p>
        </p:txBody>
      </p:sp>
      <p:pic>
        <p:nvPicPr>
          <p:cNvPr id="4" name="Google Shape;211;p35" descr="Image result for ocean with waves">
            <a:extLst>
              <a:ext uri="{FF2B5EF4-FFF2-40B4-BE49-F238E27FC236}">
                <a16:creationId xmlns:a16="http://schemas.microsoft.com/office/drawing/2014/main" id="{EA7236D4-8342-4C67-8C77-73B911C50F08}"/>
              </a:ext>
            </a:extLst>
          </p:cNvPr>
          <p:cNvPicPr preferRelativeResize="0"/>
          <p:nvPr/>
        </p:nvPicPr>
        <p:blipFill>
          <a:blip r:embed="rId2">
            <a:alphaModFix/>
          </a:blip>
          <a:stretch>
            <a:fillRect/>
          </a:stretch>
        </p:blipFill>
        <p:spPr>
          <a:xfrm>
            <a:off x="189950" y="1414375"/>
            <a:ext cx="8520600" cy="3416400"/>
          </a:xfrm>
          <a:prstGeom prst="rect">
            <a:avLst/>
          </a:prstGeom>
          <a:noFill/>
          <a:ln>
            <a:noFill/>
          </a:ln>
        </p:spPr>
      </p:pic>
    </p:spTree>
    <p:extLst>
      <p:ext uri="{BB962C8B-B14F-4D97-AF65-F5344CB8AC3E}">
        <p14:creationId xmlns:p14="http://schemas.microsoft.com/office/powerpoint/2010/main" val="146336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Question #3</a:t>
            </a:r>
            <a:endParaRPr/>
          </a:p>
        </p:txBody>
      </p:sp>
      <p:sp>
        <p:nvSpPr>
          <p:cNvPr id="365" name="Google Shape;365;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3000" dirty="0">
                <a:solidFill>
                  <a:srgbClr val="0000FF"/>
                </a:solidFill>
              </a:rPr>
              <a:t>What does the Consciousness-based Paradigm include/explain that Objective Physics does not? </a:t>
            </a:r>
            <a:r>
              <a:rPr lang="en" sz="3000" dirty="0">
                <a:solidFill>
                  <a:srgbClr val="0000FF"/>
                </a:solidFill>
              </a:rPr>
              <a:t>How does including Subjectivity (i.e. the Observer, the Knower) make the Unified Field Paradigm more </a:t>
            </a:r>
            <a:r>
              <a:rPr lang="en-US" sz="3000" dirty="0">
                <a:solidFill>
                  <a:srgbClr val="0000FF"/>
                </a:solidFill>
              </a:rPr>
              <a:t>complete</a:t>
            </a:r>
            <a:r>
              <a:rPr lang="en" sz="3000" dirty="0">
                <a:solidFill>
                  <a:srgbClr val="0000FF"/>
                </a:solidFill>
              </a:rPr>
              <a:t>?</a:t>
            </a:r>
          </a:p>
          <a:p>
            <a:pPr marL="0" lvl="0" indent="0" algn="l" rtl="0">
              <a:spcBef>
                <a:spcPts val="0"/>
              </a:spcBef>
              <a:spcAft>
                <a:spcPts val="0"/>
              </a:spcAft>
              <a:buClr>
                <a:schemeClr val="dk1"/>
              </a:buClr>
              <a:buSzPts val="1100"/>
              <a:buFont typeface="Arial"/>
              <a:buNone/>
            </a:pPr>
            <a:r>
              <a:rPr lang="en" sz="3000" dirty="0">
                <a:solidFill>
                  <a:srgbClr val="0000FF"/>
                </a:solidFill>
              </a:rPr>
              <a:t>What </a:t>
            </a:r>
            <a:r>
              <a:rPr lang="en-US" sz="3000" dirty="0">
                <a:solidFill>
                  <a:srgbClr val="0000FF"/>
                </a:solidFill>
              </a:rPr>
              <a:t>revolutionary technologies does it provide?</a:t>
            </a:r>
            <a:endParaRPr sz="3000" dirty="0">
              <a:solidFill>
                <a:srgbClr val="0000FF"/>
              </a:solidFill>
            </a:endParaRPr>
          </a:p>
          <a:p>
            <a:pPr marL="0" lvl="0" indent="0" algn="l" rtl="0">
              <a:spcBef>
                <a:spcPts val="1600"/>
              </a:spcBef>
              <a:spcAft>
                <a:spcPts val="1600"/>
              </a:spcAft>
              <a:buClr>
                <a:schemeClr val="dk1"/>
              </a:buClr>
              <a:buSzPts val="1100"/>
              <a:buFont typeface="Arial"/>
              <a:buNone/>
            </a:pP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3000" b="1">
                <a:solidFill>
                  <a:srgbClr val="073763"/>
                </a:solidFill>
              </a:rPr>
              <a:t>Quantum Physics: The Observer Effect</a:t>
            </a:r>
            <a:endParaRPr sz="3000" b="1">
              <a:solidFill>
                <a:srgbClr val="073763"/>
              </a:solidFill>
            </a:endParaRPr>
          </a:p>
        </p:txBody>
      </p:sp>
      <p:sp>
        <p:nvSpPr>
          <p:cNvPr id="371" name="Google Shape;371;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r>
              <a:rPr lang="en" sz="2400" b="1"/>
              <a:t>Central to Quantum Physics is the notion that an event cannot occur, a particle cannot come into existence, until it is observed, which gives a special, critical role to the observer in physics.  This is known as the ‘Observer Effect,’ which is central to the Copenhagen Interpretation that was developed by the pioneers of Quantum Physics, such as Niels Bohr, Werner Heisenberg, Wolfgang Pauli and others (1924-1927)</a:t>
            </a:r>
            <a:endParaRPr sz="2400" b="1"/>
          </a:p>
          <a:p>
            <a:pPr marL="0" lvl="0" indent="0" algn="l" rtl="0">
              <a:spcBef>
                <a:spcPts val="1600"/>
              </a:spcBef>
              <a:spcAft>
                <a:spcPts val="160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60"/>
          <p:cNvSpPr txBox="1">
            <a:spLocks noGrp="1"/>
          </p:cNvSpPr>
          <p:nvPr>
            <p:ph type="title"/>
          </p:nvPr>
        </p:nvSpPr>
        <p:spPr>
          <a:xfrm>
            <a:off x="311700" y="118100"/>
            <a:ext cx="8520600" cy="8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Consciousness-based Paradigm includes the role of the Observer (Subjectivity/Mind/Consciousness)</a:t>
            </a:r>
            <a:endParaRPr/>
          </a:p>
        </p:txBody>
      </p:sp>
      <p:sp>
        <p:nvSpPr>
          <p:cNvPr id="377" name="Google Shape;377;p60"/>
          <p:cNvSpPr txBox="1">
            <a:spLocks noGrp="1"/>
          </p:cNvSpPr>
          <p:nvPr>
            <p:ph type="body" idx="1"/>
          </p:nvPr>
        </p:nvSpPr>
        <p:spPr>
          <a:xfrm>
            <a:off x="311700" y="1376050"/>
            <a:ext cx="8520600" cy="3192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78" name="Google Shape;378;p60"/>
          <p:cNvPicPr preferRelativeResize="0"/>
          <p:nvPr/>
        </p:nvPicPr>
        <p:blipFill>
          <a:blip r:embed="rId3">
            <a:alphaModFix/>
          </a:blip>
          <a:stretch>
            <a:fillRect/>
          </a:stretch>
        </p:blipFill>
        <p:spPr>
          <a:xfrm>
            <a:off x="457200" y="1089050"/>
            <a:ext cx="8229600" cy="40544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 Ultimate Paradigm Shift: </a:t>
            </a:r>
            <a:r>
              <a:rPr lang="en">
                <a:solidFill>
                  <a:srgbClr val="20124D"/>
                </a:solidFill>
              </a:rPr>
              <a:t>The Theory of Everything</a:t>
            </a:r>
            <a:endParaRPr>
              <a:solidFill>
                <a:srgbClr val="20124D"/>
              </a:solidFill>
            </a:endParaRPr>
          </a:p>
        </p:txBody>
      </p:sp>
      <p:sp>
        <p:nvSpPr>
          <p:cNvPr id="406" name="Google Shape;406;p64"/>
          <p:cNvSpPr txBox="1">
            <a:spLocks noGrp="1"/>
          </p:cNvSpPr>
          <p:nvPr>
            <p:ph type="subTitle" idx="1"/>
          </p:nvPr>
        </p:nvSpPr>
        <p:spPr>
          <a:xfrm>
            <a:off x="311700" y="2834124"/>
            <a:ext cx="8520600" cy="19207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i="1" dirty="0">
                <a:solidFill>
                  <a:srgbClr val="0000FF"/>
                </a:solidFill>
              </a:rPr>
              <a:t>The Shift from a Matter-Based Paradigm to the Consciousness-Based Paradigm </a:t>
            </a:r>
            <a:r>
              <a:rPr lang="en-US" i="1" dirty="0">
                <a:solidFill>
                  <a:srgbClr val="0000FF"/>
                </a:solidFill>
              </a:rPr>
              <a:t>is just rediscovering yourself</a:t>
            </a:r>
            <a:endParaRPr i="1" dirty="0">
              <a:solidFill>
                <a:srgbClr val="0000FF"/>
              </a:solidFill>
            </a:endParaRPr>
          </a:p>
          <a:p>
            <a:pPr marL="0" lvl="0" indent="0" algn="ctr" rtl="0">
              <a:spcBef>
                <a:spcPts val="0"/>
              </a:spcBef>
              <a:spcAft>
                <a:spcPts val="0"/>
              </a:spcAft>
              <a:buNone/>
            </a:pPr>
            <a:r>
              <a:rPr lang="en" b="1" i="1" dirty="0">
                <a:solidFill>
                  <a:srgbClr val="741B47"/>
                </a:solidFill>
              </a:rPr>
              <a:t>Personal Experience: </a:t>
            </a:r>
            <a:r>
              <a:rPr lang="en-US" b="1" i="1" dirty="0">
                <a:solidFill>
                  <a:srgbClr val="741B47"/>
                </a:solidFill>
              </a:rPr>
              <a:t>The Observer is You</a:t>
            </a:r>
            <a:endParaRPr b="1" i="1" dirty="0">
              <a:solidFill>
                <a:srgbClr val="741B47"/>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ctrTitle"/>
          </p:nvPr>
        </p:nvSpPr>
        <p:spPr>
          <a:xfrm>
            <a:off x="494400" y="322125"/>
            <a:ext cx="8337900" cy="138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What is Real?</a:t>
            </a:r>
            <a:endParaRPr dirty="0"/>
          </a:p>
          <a:p>
            <a:pPr marL="0" lvl="0" indent="0" algn="ctr" rtl="0">
              <a:spcBef>
                <a:spcPts val="0"/>
              </a:spcBef>
              <a:spcAft>
                <a:spcPts val="0"/>
              </a:spcAft>
              <a:buNone/>
            </a:pPr>
            <a:r>
              <a:rPr lang="en" dirty="0">
                <a:solidFill>
                  <a:srgbClr val="0070C0"/>
                </a:solidFill>
              </a:rPr>
              <a:t>What is True?</a:t>
            </a:r>
            <a:endParaRPr dirty="0">
              <a:solidFill>
                <a:srgbClr val="0070C0"/>
              </a:solidFill>
            </a:endParaRPr>
          </a:p>
        </p:txBody>
      </p:sp>
      <p:sp>
        <p:nvSpPr>
          <p:cNvPr id="105" name="Google Shape;105;p21"/>
          <p:cNvSpPr txBox="1">
            <a:spLocks noGrp="1"/>
          </p:cNvSpPr>
          <p:nvPr>
            <p:ph type="subTitle" idx="1"/>
          </p:nvPr>
        </p:nvSpPr>
        <p:spPr>
          <a:xfrm>
            <a:off x="400800" y="3654925"/>
            <a:ext cx="8431500" cy="12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chemeClr val="tx1"/>
                </a:solidFill>
              </a:rPr>
              <a:t>What does your Paradigm tell you?</a:t>
            </a:r>
            <a:endParaRPr sz="3000" dirty="0">
              <a:solidFill>
                <a:schemeClr val="tx1"/>
              </a:solidFill>
            </a:endParaRPr>
          </a:p>
          <a:p>
            <a:pPr marL="0" lvl="0" indent="0" algn="ctr" rtl="0">
              <a:spcBef>
                <a:spcPts val="0"/>
              </a:spcBef>
              <a:spcAft>
                <a:spcPts val="0"/>
              </a:spcAft>
              <a:buNone/>
            </a:pPr>
            <a:r>
              <a:rPr lang="en" sz="3000" dirty="0">
                <a:solidFill>
                  <a:srgbClr val="0000FF"/>
                </a:solidFill>
              </a:rPr>
              <a:t>What does empirical evidence tell us?</a:t>
            </a:r>
            <a:endParaRPr sz="3000" dirty="0">
              <a:solidFill>
                <a:srgbClr val="0000FF"/>
              </a:solidFill>
            </a:endParaRPr>
          </a:p>
        </p:txBody>
      </p:sp>
      <p:pic>
        <p:nvPicPr>
          <p:cNvPr id="106" name="Google Shape;106;p21" descr="Image result for what is reality"/>
          <p:cNvPicPr preferRelativeResize="0"/>
          <p:nvPr/>
        </p:nvPicPr>
        <p:blipFill>
          <a:blip r:embed="rId3">
            <a:alphaModFix/>
          </a:blip>
          <a:stretch>
            <a:fillRect/>
          </a:stretch>
        </p:blipFill>
        <p:spPr>
          <a:xfrm>
            <a:off x="3360725" y="1816925"/>
            <a:ext cx="2619375" cy="1571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ctrTitle"/>
          </p:nvPr>
        </p:nvSpPr>
        <p:spPr>
          <a:xfrm>
            <a:off x="-127591" y="0"/>
            <a:ext cx="9271541" cy="220917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solidFill>
                  <a:srgbClr val="0070C0"/>
                </a:solidFill>
              </a:rPr>
              <a:t>What is Real? </a:t>
            </a:r>
            <a:endParaRPr sz="4800" dirty="0">
              <a:solidFill>
                <a:srgbClr val="0070C0"/>
              </a:solidFill>
            </a:endParaRPr>
          </a:p>
          <a:p>
            <a:pPr marL="0" lvl="0" indent="0" algn="l" rtl="0">
              <a:spcBef>
                <a:spcPts val="0"/>
              </a:spcBef>
              <a:spcAft>
                <a:spcPts val="0"/>
              </a:spcAft>
              <a:buNone/>
            </a:pPr>
            <a:r>
              <a:rPr lang="en" sz="4800" dirty="0"/>
              <a:t>          What happens when </a:t>
            </a:r>
            <a:br>
              <a:rPr lang="en" sz="4800" dirty="0"/>
            </a:br>
            <a:r>
              <a:rPr lang="en" sz="4800" dirty="0"/>
              <a:t>             Science shifts?</a:t>
            </a:r>
            <a:endParaRPr sz="4800" dirty="0"/>
          </a:p>
        </p:txBody>
      </p:sp>
      <p:sp>
        <p:nvSpPr>
          <p:cNvPr id="112" name="Google Shape;112;p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13" name="Google Shape;113;p22"/>
          <p:cNvPicPr preferRelativeResize="0"/>
          <p:nvPr/>
        </p:nvPicPr>
        <p:blipFill>
          <a:blip r:embed="rId3">
            <a:alphaModFix/>
          </a:blip>
          <a:stretch>
            <a:fillRect/>
          </a:stretch>
        </p:blipFill>
        <p:spPr>
          <a:xfrm>
            <a:off x="1782675" y="2209225"/>
            <a:ext cx="6045950" cy="2934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Classic Solar Paradigm: There are Seven Planets</a:t>
            </a:r>
            <a:endParaRPr/>
          </a:p>
        </p:txBody>
      </p:sp>
      <p:sp>
        <p:nvSpPr>
          <p:cNvPr id="119" name="Google Shape;119;p23"/>
          <p:cNvSpPr txBox="1">
            <a:spLocks noGrp="1"/>
          </p:cNvSpPr>
          <p:nvPr>
            <p:ph type="body" idx="1"/>
          </p:nvPr>
        </p:nvSpPr>
        <p:spPr>
          <a:xfrm>
            <a:off x="311700" y="1152475"/>
            <a:ext cx="8520600" cy="399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r>
              <a:rPr lang="en" dirty="0"/>
              <a:t> </a:t>
            </a:r>
            <a:r>
              <a:rPr lang="en" b="1" dirty="0"/>
              <a:t>Galileo observing an 8th planet         Galileo convicted, under House Arrest</a:t>
            </a:r>
            <a:endParaRPr b="1" dirty="0"/>
          </a:p>
        </p:txBody>
      </p:sp>
      <p:pic>
        <p:nvPicPr>
          <p:cNvPr id="120" name="Google Shape;120;p23" descr="Image result for galileo telescope"/>
          <p:cNvPicPr preferRelativeResize="0"/>
          <p:nvPr/>
        </p:nvPicPr>
        <p:blipFill>
          <a:blip r:embed="rId3">
            <a:alphaModFix/>
          </a:blip>
          <a:stretch>
            <a:fillRect/>
          </a:stretch>
        </p:blipFill>
        <p:spPr>
          <a:xfrm>
            <a:off x="311700" y="1152475"/>
            <a:ext cx="3765575" cy="3062075"/>
          </a:xfrm>
          <a:prstGeom prst="rect">
            <a:avLst/>
          </a:prstGeom>
          <a:noFill/>
          <a:ln>
            <a:noFill/>
          </a:ln>
        </p:spPr>
      </p:pic>
      <p:pic>
        <p:nvPicPr>
          <p:cNvPr id="121" name="Google Shape;121;p23" descr="Image result for galileo under arrest"/>
          <p:cNvPicPr preferRelativeResize="0"/>
          <p:nvPr/>
        </p:nvPicPr>
        <p:blipFill>
          <a:blip r:embed="rId4">
            <a:alphaModFix/>
          </a:blip>
          <a:stretch>
            <a:fillRect/>
          </a:stretch>
        </p:blipFill>
        <p:spPr>
          <a:xfrm>
            <a:off x="4329725" y="1152475"/>
            <a:ext cx="4329150" cy="3062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4"/>
          <p:cNvSpPr txBox="1">
            <a:spLocks noGrp="1"/>
          </p:cNvSpPr>
          <p:nvPr>
            <p:ph type="ctrTitle"/>
          </p:nvPr>
        </p:nvSpPr>
        <p:spPr>
          <a:xfrm>
            <a:off x="311700" y="744575"/>
            <a:ext cx="8520600" cy="117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0000FF"/>
                </a:solidFill>
              </a:rPr>
              <a:t>Change can be Challenging</a:t>
            </a:r>
            <a:endParaRPr>
              <a:solidFill>
                <a:srgbClr val="0000FF"/>
              </a:solidFill>
            </a:endParaRPr>
          </a:p>
        </p:txBody>
      </p:sp>
      <p:sp>
        <p:nvSpPr>
          <p:cNvPr id="127" name="Google Shape;127;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28" name="Google Shape;128;p24" descr="Image result for paradigm shift"/>
          <p:cNvPicPr preferRelativeResize="0"/>
          <p:nvPr/>
        </p:nvPicPr>
        <p:blipFill>
          <a:blip r:embed="rId3">
            <a:alphaModFix/>
          </a:blip>
          <a:stretch>
            <a:fillRect/>
          </a:stretch>
        </p:blipFill>
        <p:spPr>
          <a:xfrm>
            <a:off x="2211572" y="1923875"/>
            <a:ext cx="4593265" cy="3219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9F107-A657-4DEE-B402-A4AC022B7B71}"/>
              </a:ext>
            </a:extLst>
          </p:cNvPr>
          <p:cNvSpPr>
            <a:spLocks noGrp="1"/>
          </p:cNvSpPr>
          <p:nvPr>
            <p:ph type="title"/>
          </p:nvPr>
        </p:nvSpPr>
        <p:spPr/>
        <p:txBody>
          <a:bodyPr/>
          <a:lstStyle/>
          <a:p>
            <a:r>
              <a:rPr lang="en-US" b="1" dirty="0">
                <a:solidFill>
                  <a:schemeClr val="accent5">
                    <a:lumMod val="75000"/>
                  </a:schemeClr>
                </a:solidFill>
              </a:rPr>
              <a:t>       Who do We believe? The Pope or Galileo?</a:t>
            </a:r>
          </a:p>
        </p:txBody>
      </p:sp>
      <p:sp>
        <p:nvSpPr>
          <p:cNvPr id="3" name="Text Placeholder 2">
            <a:extLst>
              <a:ext uri="{FF2B5EF4-FFF2-40B4-BE49-F238E27FC236}">
                <a16:creationId xmlns:a16="http://schemas.microsoft.com/office/drawing/2014/main" id="{0807FE6F-FFC8-468F-B257-6B23CF1DE023}"/>
              </a:ext>
            </a:extLst>
          </p:cNvPr>
          <p:cNvSpPr>
            <a:spLocks noGrp="1"/>
          </p:cNvSpPr>
          <p:nvPr>
            <p:ph type="body" idx="1"/>
          </p:nvPr>
        </p:nvSpPr>
        <p:spPr/>
        <p:txBody>
          <a:bodyPr/>
          <a:lstStyle/>
          <a:p>
            <a:pPr marL="114300" indent="0">
              <a:buNone/>
            </a:pPr>
            <a:r>
              <a:rPr lang="en-US" sz="2800" b="1" dirty="0">
                <a:solidFill>
                  <a:srgbClr val="FF0000"/>
                </a:solidFill>
              </a:rPr>
              <a:t>How do we choose?</a:t>
            </a:r>
          </a:p>
        </p:txBody>
      </p:sp>
      <p:pic>
        <p:nvPicPr>
          <p:cNvPr id="1026" name="Picture 2" descr="Image result for eighth planet in our solar system">
            <a:extLst>
              <a:ext uri="{FF2B5EF4-FFF2-40B4-BE49-F238E27FC236}">
                <a16:creationId xmlns:a16="http://schemas.microsoft.com/office/drawing/2014/main" id="{1FB6DCFB-4718-4E16-811E-918D0F38C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952" y="1737359"/>
            <a:ext cx="5102352" cy="2831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88994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1190</TotalTime>
  <Words>1438</Words>
  <Application>Microsoft Office PowerPoint</Application>
  <PresentationFormat>On-screen Show (16:9)</PresentationFormat>
  <Paragraphs>172</Paragraphs>
  <Slides>47</Slides>
  <Notes>45</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47</vt:i4>
      </vt:variant>
    </vt:vector>
  </HeadingPairs>
  <TitlesOfParts>
    <vt:vector size="49" baseType="lpstr">
      <vt:lpstr>Arial</vt:lpstr>
      <vt:lpstr>Simple Light</vt:lpstr>
      <vt:lpstr>The Science and Technology of Consciousness</vt:lpstr>
      <vt:lpstr>How Paradigms Shift</vt:lpstr>
      <vt:lpstr>Paradigm Shifts:      Scientific Revolutions</vt:lpstr>
      <vt:lpstr>Life as a Succession of Paradigm Shifts Don’t go through life, Grow through life.</vt:lpstr>
      <vt:lpstr>What is Real? What is True?</vt:lpstr>
      <vt:lpstr>What is Real?            What happens when               Science shifts?</vt:lpstr>
      <vt:lpstr>   Classic Solar Paradigm: There are Seven Planets</vt:lpstr>
      <vt:lpstr>Change can be Challenging</vt:lpstr>
      <vt:lpstr>       Who do We believe? The Pope or Galileo?</vt:lpstr>
      <vt:lpstr>    Competing Theories: Ptolemy vs. Copernicus</vt:lpstr>
      <vt:lpstr>      ‘Seeing the Sun Move’ around the Earth?                 </vt:lpstr>
      <vt:lpstr>Do we believe our eyes or Copernicus?</vt:lpstr>
      <vt:lpstr>The Ultimate Mystery</vt:lpstr>
      <vt:lpstr>Matter-based Paradigm of Classical Physics versus Unified Field-based Paradigm of Quantum Physics</vt:lpstr>
      <vt:lpstr>The Renaissance: The Birth of Modern Science </vt:lpstr>
      <vt:lpstr>Renaissance: Rediscovering Ancient Science</vt:lpstr>
      <vt:lpstr>     The World’s Wisdom: Modern Science birthed                          in Ancient Greece </vt:lpstr>
      <vt:lpstr>Rediscovering Greek Philosophy</vt:lpstr>
      <vt:lpstr>            What is the World made of?     Earth (solid), Water (liquid), Air (gas) or Fire (heat, light)</vt:lpstr>
      <vt:lpstr>Is Reality ONE or Many?</vt:lpstr>
      <vt:lpstr>Heraclitus: Ultimate Reality is Non-changing, Unified </vt:lpstr>
      <vt:lpstr>The Atomists: Ancient Greek Natural Philosophers</vt:lpstr>
      <vt:lpstr>Democritus &amp; Leucippus: The Matter-based Paradigm</vt:lpstr>
      <vt:lpstr>Democritus &amp; Leucippus: The Matter-based Paradigm</vt:lpstr>
      <vt:lpstr>Democritus &amp; Leucippus: The Matter-based Paradigm</vt:lpstr>
      <vt:lpstr>         Zeno’s Paradox: Is motion an illusion?</vt:lpstr>
      <vt:lpstr>Does the arrow actually reach the target? Logic says No!</vt:lpstr>
      <vt:lpstr>The Matter-based Paradigm </vt:lpstr>
      <vt:lpstr> Deduction: Consequences of the Matter-based         Paradigm</vt:lpstr>
      <vt:lpstr>      The Mind is an Illusion; Love is Biochemical</vt:lpstr>
      <vt:lpstr>Exercise Question:</vt:lpstr>
      <vt:lpstr> Why did Quantum Physics replace Classical Physics? </vt:lpstr>
      <vt:lpstr>Testing the Paradigm: Is the Universe made up of tiny indivisible pieces of matter (e.g. atoms)?</vt:lpstr>
      <vt:lpstr>PowerPoint Presentation</vt:lpstr>
      <vt:lpstr>PowerPoint Presentation</vt:lpstr>
      <vt:lpstr>        Why was the Classical Matter-based Paradigm replaced by Quantum Physics/Relativity Theory?    Is the Matter-based Paradigm consistent                     with Quantum Physics? </vt:lpstr>
      <vt:lpstr>Is Newtonian Mechanics (Matter-based Science)                                       Still  Useful?</vt:lpstr>
      <vt:lpstr>                          Final Questions</vt:lpstr>
      <vt:lpstr>The Physical Universe in Powers of Ten meters: Life is Found in Layers</vt:lpstr>
      <vt:lpstr>PowerPoint Presentation</vt:lpstr>
      <vt:lpstr>                   The Four BIG Questions:</vt:lpstr>
      <vt:lpstr>                                Question #1</vt:lpstr>
      <vt:lpstr>             Einstein’s General Theory of Relativity It’s All the Geometry of the Space-Time Continuum</vt:lpstr>
      <vt:lpstr>                             Question #3</vt:lpstr>
      <vt:lpstr>Quantum Physics: The Observer Effect</vt:lpstr>
      <vt:lpstr>Consciousness-based Paradigm includes the role of the Observer (Subjectivity/Mind/Consciousness)</vt:lpstr>
      <vt:lpstr>The Ultimate Paradigm Shift: The Theory of Everything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Science and Technology of Consciousness</dc:title>
  <cp:lastModifiedBy>Jan Sickler</cp:lastModifiedBy>
  <cp:revision>12</cp:revision>
  <dcterms:modified xsi:type="dcterms:W3CDTF">2019-11-13T22:17:22Z</dcterms:modified>
</cp:coreProperties>
</file>